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95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8" r:id="rId13"/>
    <p:sldId id="277" r:id="rId14"/>
    <p:sldId id="279" r:id="rId15"/>
    <p:sldId id="257" r:id="rId16"/>
    <p:sldId id="280" r:id="rId17"/>
    <p:sldId id="281" r:id="rId18"/>
    <p:sldId id="282" r:id="rId19"/>
    <p:sldId id="283" r:id="rId20"/>
    <p:sldId id="284" r:id="rId21"/>
    <p:sldId id="285" r:id="rId22"/>
    <p:sldId id="287" r:id="rId23"/>
    <p:sldId id="288" r:id="rId24"/>
    <p:sldId id="289" r:id="rId25"/>
    <p:sldId id="290" r:id="rId26"/>
    <p:sldId id="292" r:id="rId27"/>
    <p:sldId id="294" r:id="rId28"/>
    <p:sldId id="291" r:id="rId2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75656" y="1844824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Comportamiento</a:t>
            </a:r>
            <a:r>
              <a:rPr lang="en-US" dirty="0" smtClean="0"/>
              <a:t> de </a:t>
            </a:r>
            <a:r>
              <a:rPr lang="en-US" dirty="0" err="1" smtClean="0"/>
              <a:t>productor</a:t>
            </a:r>
            <a:r>
              <a:rPr lang="en-US" dirty="0" smtClean="0"/>
              <a:t>: las </a:t>
            </a:r>
            <a:r>
              <a:rPr lang="en-US" dirty="0" err="1" smtClean="0"/>
              <a:t>curvas</a:t>
            </a:r>
            <a:r>
              <a:rPr lang="en-US" dirty="0" smtClean="0"/>
              <a:t> de </a:t>
            </a:r>
            <a:r>
              <a:rPr lang="en-US" dirty="0" err="1" smtClean="0"/>
              <a:t>coste</a:t>
            </a:r>
            <a:r>
              <a:rPr lang="en-US" dirty="0" smtClean="0"/>
              <a:t> y el principio del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Introducción</a:t>
            </a:r>
            <a:r>
              <a:rPr lang="en-US" dirty="0" smtClean="0"/>
              <a:t> a la </a:t>
            </a:r>
            <a:r>
              <a:rPr lang="en-US" dirty="0" err="1" smtClean="0"/>
              <a:t>Economía</a:t>
            </a:r>
            <a:r>
              <a:rPr lang="en-US" dirty="0" smtClean="0"/>
              <a:t>. UCM.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2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Q=50</a:t>
            </a:r>
          </a:p>
          <a:p>
            <a:r>
              <a:rPr lang="en-US" dirty="0" err="1" smtClean="0"/>
              <a:t>CMg</a:t>
            </a:r>
            <a:r>
              <a:rPr lang="en-US" dirty="0" smtClean="0"/>
              <a:t>=100</a:t>
            </a:r>
          </a:p>
          <a:p>
            <a:r>
              <a:rPr lang="en-US" dirty="0" err="1" smtClean="0"/>
              <a:t>CMe</a:t>
            </a:r>
            <a:r>
              <a:rPr lang="en-US" dirty="0" smtClean="0"/>
              <a:t>=130</a:t>
            </a:r>
          </a:p>
          <a:p>
            <a:r>
              <a:rPr lang="en-US" dirty="0" err="1" smtClean="0"/>
              <a:t>CVMe</a:t>
            </a:r>
            <a:r>
              <a:rPr lang="en-US" dirty="0" smtClean="0"/>
              <a:t>=80</a:t>
            </a:r>
          </a:p>
          <a:p>
            <a:endParaRPr lang="en-US" dirty="0"/>
          </a:p>
          <a:p>
            <a:r>
              <a:rPr lang="en-US" dirty="0" err="1" smtClean="0"/>
              <a:t>Representa</a:t>
            </a:r>
            <a:r>
              <a:rPr lang="en-US" dirty="0" smtClean="0"/>
              <a:t> </a:t>
            </a:r>
            <a:r>
              <a:rPr lang="en-US" dirty="0" err="1" smtClean="0"/>
              <a:t>gráficamente</a:t>
            </a:r>
            <a:r>
              <a:rPr lang="en-US" dirty="0" smtClean="0"/>
              <a:t> la </a:t>
            </a:r>
            <a:r>
              <a:rPr lang="en-US" dirty="0" err="1" smtClean="0"/>
              <a:t>situación</a:t>
            </a:r>
            <a:r>
              <a:rPr lang="en-US" dirty="0" smtClean="0"/>
              <a:t> de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64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4" name="13 Forma libre"/>
          <p:cNvSpPr/>
          <p:nvPr/>
        </p:nvSpPr>
        <p:spPr>
          <a:xfrm rot="341818">
            <a:off x="2394570" y="3428101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14 CuadroTexto"/>
          <p:cNvSpPr txBox="1"/>
          <p:nvPr/>
        </p:nvSpPr>
        <p:spPr>
          <a:xfrm>
            <a:off x="5220072" y="378904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CVMe</a:t>
            </a:r>
            <a:endParaRPr lang="en-US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3662413" y="3501008"/>
            <a:ext cx="0" cy="144016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408204" y="4941168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419872" y="4941168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cxnSp>
        <p:nvCxnSpPr>
          <p:cNvPr id="19" name="18 Conector recto"/>
          <p:cNvCxnSpPr/>
          <p:nvPr/>
        </p:nvCxnSpPr>
        <p:spPr>
          <a:xfrm flipH="1">
            <a:off x="1979712" y="3501008"/>
            <a:ext cx="168270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H="1">
            <a:off x="1979712" y="4149080"/>
            <a:ext cx="168270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1979712" y="4365104"/>
            <a:ext cx="168270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1475656" y="3284984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130</a:t>
            </a:r>
            <a:endParaRPr lang="en-U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1475656" y="3923764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475656" y="421179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80</a:t>
            </a:r>
            <a:endParaRPr lang="en-U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979712" y="5589240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Estamos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un </a:t>
            </a:r>
            <a:r>
              <a:rPr lang="en-US" b="1" dirty="0" err="1" smtClean="0">
                <a:solidFill>
                  <a:srgbClr val="0070C0"/>
                </a:solidFill>
              </a:rPr>
              <a:t>punto</a:t>
            </a:r>
            <a:r>
              <a:rPr lang="en-US" b="1" dirty="0" smtClean="0">
                <a:solidFill>
                  <a:srgbClr val="0070C0"/>
                </a:solidFill>
              </a:rPr>
              <a:t> del </a:t>
            </a:r>
            <a:r>
              <a:rPr lang="en-US" b="1" dirty="0" err="1" smtClean="0">
                <a:solidFill>
                  <a:srgbClr val="0070C0"/>
                </a:solidFill>
              </a:rPr>
              <a:t>gráfico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que el </a:t>
            </a:r>
            <a:r>
              <a:rPr lang="en-US" b="1" dirty="0" err="1" smtClean="0">
                <a:solidFill>
                  <a:srgbClr val="0070C0"/>
                </a:solidFill>
              </a:rPr>
              <a:t>CMe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está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encima</a:t>
            </a:r>
            <a:r>
              <a:rPr lang="en-US" b="1" dirty="0" smtClean="0">
                <a:solidFill>
                  <a:srgbClr val="0070C0"/>
                </a:solidFill>
              </a:rPr>
              <a:t> del 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r>
              <a:rPr lang="en-US" b="1" dirty="0" smtClean="0">
                <a:solidFill>
                  <a:srgbClr val="0070C0"/>
                </a:solidFill>
              </a:rPr>
              <a:t>  y el </a:t>
            </a:r>
            <a:r>
              <a:rPr lang="en-US" b="1" dirty="0" err="1" smtClean="0">
                <a:solidFill>
                  <a:srgbClr val="0070C0"/>
                </a:solidFill>
              </a:rPr>
              <a:t>CVMe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está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debajo</a:t>
            </a:r>
            <a:r>
              <a:rPr lang="en-US" b="1" dirty="0" smtClean="0">
                <a:solidFill>
                  <a:srgbClr val="0070C0"/>
                </a:solidFill>
              </a:rPr>
              <a:t> del 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7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Q=100</a:t>
            </a:r>
          </a:p>
          <a:p>
            <a:r>
              <a:rPr lang="en-US" dirty="0" err="1" smtClean="0"/>
              <a:t>CMg</a:t>
            </a:r>
            <a:r>
              <a:rPr lang="en-US" dirty="0" smtClean="0"/>
              <a:t>=?</a:t>
            </a:r>
          </a:p>
          <a:p>
            <a:r>
              <a:rPr lang="en-US" dirty="0" err="1" smtClean="0"/>
              <a:t>CMe</a:t>
            </a:r>
            <a:r>
              <a:rPr lang="en-US" dirty="0" smtClean="0"/>
              <a:t>=150</a:t>
            </a:r>
          </a:p>
          <a:p>
            <a:r>
              <a:rPr lang="en-US" dirty="0" err="1" smtClean="0"/>
              <a:t>CVMe</a:t>
            </a:r>
            <a:r>
              <a:rPr lang="en-US" dirty="0" smtClean="0"/>
              <a:t>=130 y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mínimo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Representa</a:t>
            </a:r>
            <a:r>
              <a:rPr lang="en-US" dirty="0" smtClean="0"/>
              <a:t> </a:t>
            </a:r>
            <a:r>
              <a:rPr lang="en-US" dirty="0" err="1" smtClean="0"/>
              <a:t>gráficamente</a:t>
            </a:r>
            <a:r>
              <a:rPr lang="en-US" dirty="0" smtClean="0"/>
              <a:t> la </a:t>
            </a:r>
            <a:r>
              <a:rPr lang="en-US" dirty="0" err="1" smtClean="0"/>
              <a:t>situación</a:t>
            </a:r>
            <a:r>
              <a:rPr lang="en-US" dirty="0" smtClean="0"/>
              <a:t> de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6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2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caso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sabemos</a:t>
            </a:r>
            <a:r>
              <a:rPr lang="en-US" b="1" dirty="0" smtClean="0">
                <a:solidFill>
                  <a:srgbClr val="0070C0"/>
                </a:solidFill>
              </a:rPr>
              <a:t> que el </a:t>
            </a:r>
            <a:r>
              <a:rPr lang="en-US" b="1" dirty="0" err="1" smtClean="0">
                <a:solidFill>
                  <a:srgbClr val="0070C0"/>
                </a:solidFill>
              </a:rPr>
              <a:t>CMe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encuentra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mínimo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así</a:t>
            </a:r>
            <a:r>
              <a:rPr lang="en-US" b="1" dirty="0" smtClean="0">
                <a:solidFill>
                  <a:srgbClr val="0070C0"/>
                </a:solidFill>
              </a:rPr>
              <a:t> que el 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también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</a:t>
            </a:r>
            <a:r>
              <a:rPr lang="en-US" b="1" dirty="0" smtClean="0">
                <a:solidFill>
                  <a:srgbClr val="0070C0"/>
                </a:solidFill>
              </a:rPr>
              <a:t> 130.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4" name="13 Forma libre"/>
          <p:cNvSpPr/>
          <p:nvPr/>
        </p:nvSpPr>
        <p:spPr>
          <a:xfrm rot="341818">
            <a:off x="2394570" y="3428101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14 CuadroTexto"/>
          <p:cNvSpPr txBox="1"/>
          <p:nvPr/>
        </p:nvSpPr>
        <p:spPr>
          <a:xfrm>
            <a:off x="5220072" y="378904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CVMe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3404729" y="3134648"/>
            <a:ext cx="0" cy="179722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>
            <a:stCxn id="14" idx="1"/>
          </p:cNvCxnSpPr>
          <p:nvPr/>
        </p:nvCxnSpPr>
        <p:spPr>
          <a:xfrm flipH="1">
            <a:off x="1979712" y="4405731"/>
            <a:ext cx="14250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1979712" y="3212976"/>
            <a:ext cx="14250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1475656" y="4149080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130</a:t>
            </a:r>
            <a:endParaRPr lang="en-U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475656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</a:t>
            </a:r>
            <a:endParaRPr lang="en-U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3131840" y="486916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29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Recapitualición</a:t>
            </a:r>
            <a:r>
              <a:rPr lang="en-US" sz="3600" dirty="0" smtClean="0"/>
              <a:t> </a:t>
            </a:r>
            <a:r>
              <a:rPr lang="en-US" sz="3600" dirty="0" err="1" smtClean="0"/>
              <a:t>sobre</a:t>
            </a:r>
            <a:r>
              <a:rPr lang="en-US" sz="3600" dirty="0" smtClean="0"/>
              <a:t> la </a:t>
            </a:r>
            <a:r>
              <a:rPr lang="en-US" sz="3600" dirty="0" err="1" smtClean="0"/>
              <a:t>representación</a:t>
            </a:r>
            <a:r>
              <a:rPr lang="en-US" sz="3600" dirty="0" smtClean="0"/>
              <a:t> </a:t>
            </a:r>
            <a:r>
              <a:rPr lang="en-US" sz="3600" dirty="0" err="1" smtClean="0"/>
              <a:t>gráfica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Primero </a:t>
            </a:r>
            <a:r>
              <a:rPr lang="en-US" dirty="0" err="1" smtClean="0"/>
              <a:t>comparamos</a:t>
            </a:r>
            <a:r>
              <a:rPr lang="en-US" dirty="0" smtClean="0"/>
              <a:t> el </a:t>
            </a:r>
            <a:r>
              <a:rPr lang="en-US" dirty="0" err="1" smtClean="0"/>
              <a:t>CMg</a:t>
            </a:r>
            <a:r>
              <a:rPr lang="en-US" dirty="0" smtClean="0"/>
              <a:t> con el </a:t>
            </a:r>
            <a:r>
              <a:rPr lang="en-US" dirty="0" err="1" smtClean="0"/>
              <a:t>CMe</a:t>
            </a:r>
            <a:r>
              <a:rPr lang="en-US" dirty="0" smtClean="0"/>
              <a:t> </a:t>
            </a:r>
            <a:r>
              <a:rPr lang="en-US" dirty="0" smtClean="0"/>
              <a:t>y </a:t>
            </a:r>
            <a:r>
              <a:rPr lang="en-US" dirty="0" err="1" smtClean="0"/>
              <a:t>luego</a:t>
            </a:r>
            <a:r>
              <a:rPr lang="en-US" dirty="0" smtClean="0"/>
              <a:t> con el </a:t>
            </a:r>
            <a:r>
              <a:rPr lang="en-US" dirty="0" err="1" smtClean="0"/>
              <a:t>CVMe</a:t>
            </a:r>
            <a:r>
              <a:rPr lang="en-US" dirty="0" smtClean="0"/>
              <a:t>. Con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sabemos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encontramos</a:t>
            </a:r>
            <a:r>
              <a:rPr lang="en-US" dirty="0" smtClean="0"/>
              <a:t> a la </a:t>
            </a:r>
            <a:r>
              <a:rPr lang="en-US" dirty="0" err="1" smtClean="0"/>
              <a:t>derecha</a:t>
            </a:r>
            <a:r>
              <a:rPr lang="en-US" dirty="0" smtClean="0"/>
              <a:t> o a la </a:t>
            </a:r>
            <a:r>
              <a:rPr lang="en-US" dirty="0" err="1" smtClean="0"/>
              <a:t>izquierda</a:t>
            </a:r>
            <a:r>
              <a:rPr lang="en-US" dirty="0" smtClean="0"/>
              <a:t> del </a:t>
            </a:r>
            <a:r>
              <a:rPr lang="en-US" dirty="0" err="1" smtClean="0"/>
              <a:t>mínimo</a:t>
            </a:r>
            <a:r>
              <a:rPr lang="en-US" dirty="0" smtClean="0"/>
              <a:t> de las </a:t>
            </a:r>
            <a:r>
              <a:rPr lang="en-US" dirty="0" err="1" smtClean="0"/>
              <a:t>curvas</a:t>
            </a:r>
            <a:r>
              <a:rPr lang="en-US" dirty="0" smtClean="0"/>
              <a:t> de </a:t>
            </a:r>
            <a:r>
              <a:rPr lang="en-US" dirty="0" err="1" smtClean="0"/>
              <a:t>CMe</a:t>
            </a:r>
            <a:r>
              <a:rPr lang="en-US" dirty="0" smtClean="0"/>
              <a:t> y </a:t>
            </a:r>
            <a:r>
              <a:rPr lang="en-US" dirty="0" err="1" smtClean="0"/>
              <a:t>CVMe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50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guía</a:t>
            </a:r>
            <a:r>
              <a:rPr lang="en-US" dirty="0" smtClean="0"/>
              <a:t> el </a:t>
            </a:r>
            <a:r>
              <a:rPr lang="en-US" dirty="0" err="1" smtClean="0"/>
              <a:t>comportamiento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productores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b="1" dirty="0" smtClean="0"/>
              <a:t>Principio del </a:t>
            </a:r>
            <a:r>
              <a:rPr lang="en-US" b="1" dirty="0" err="1" smtClean="0"/>
              <a:t>Máximo</a:t>
            </a:r>
            <a:r>
              <a:rPr lang="en-US" b="1" dirty="0"/>
              <a:t> </a:t>
            </a:r>
            <a:r>
              <a:rPr lang="en-US" b="1" dirty="0" err="1" smtClean="0"/>
              <a:t>Beneficio</a:t>
            </a:r>
            <a:endParaRPr lang="en-US" b="1" dirty="0" smtClean="0"/>
          </a:p>
          <a:p>
            <a:r>
              <a:rPr lang="en-US" dirty="0" smtClean="0"/>
              <a:t>Principio del </a:t>
            </a:r>
            <a:r>
              <a:rPr lang="en-US" dirty="0" err="1" smtClean="0"/>
              <a:t>Coste</a:t>
            </a:r>
            <a:r>
              <a:rPr lang="en-US" dirty="0" smtClean="0"/>
              <a:t> </a:t>
            </a:r>
            <a:r>
              <a:rPr lang="en-US" dirty="0" err="1" smtClean="0"/>
              <a:t>Mínimo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Estos</a:t>
            </a:r>
            <a:r>
              <a:rPr lang="en-US" dirty="0" smtClean="0"/>
              <a:t> dos </a:t>
            </a:r>
            <a:r>
              <a:rPr lang="en-US" dirty="0" err="1" smtClean="0"/>
              <a:t>principos</a:t>
            </a:r>
            <a:r>
              <a:rPr lang="en-US" dirty="0" smtClean="0"/>
              <a:t>, </a:t>
            </a:r>
            <a:r>
              <a:rPr lang="en-US" dirty="0" err="1" smtClean="0"/>
              <a:t>implican</a:t>
            </a:r>
            <a:r>
              <a:rPr lang="en-US" dirty="0" smtClean="0"/>
              <a:t> que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economistas</a:t>
            </a:r>
            <a:r>
              <a:rPr lang="en-US" dirty="0" smtClean="0"/>
              <a:t> </a:t>
            </a:r>
            <a:r>
              <a:rPr lang="en-US" dirty="0" err="1" smtClean="0"/>
              <a:t>asumimios</a:t>
            </a:r>
            <a:r>
              <a:rPr lang="en-US" dirty="0" smtClean="0"/>
              <a:t> que </a:t>
            </a:r>
            <a:r>
              <a:rPr lang="en-US" dirty="0" err="1" smtClean="0"/>
              <a:t>este</a:t>
            </a:r>
            <a:r>
              <a:rPr lang="en-US" dirty="0" smtClean="0"/>
              <a:t> el </a:t>
            </a:r>
            <a:r>
              <a:rPr lang="en-US" dirty="0" err="1" smtClean="0"/>
              <a:t>objetivo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empresarios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crean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obtener</a:t>
            </a:r>
            <a:r>
              <a:rPr lang="en-US" dirty="0" smtClean="0"/>
              <a:t> la mayor </a:t>
            </a:r>
            <a:r>
              <a:rPr lang="en-US" dirty="0" err="1" smtClean="0"/>
              <a:t>ganancia</a:t>
            </a:r>
            <a:r>
              <a:rPr lang="en-US" dirty="0" smtClean="0"/>
              <a:t> </a:t>
            </a:r>
            <a:r>
              <a:rPr lang="en-US" dirty="0" err="1" smtClean="0"/>
              <a:t>posible</a:t>
            </a:r>
            <a:r>
              <a:rPr lang="en-US" dirty="0" smtClean="0"/>
              <a:t>, para lo que </a:t>
            </a:r>
            <a:r>
              <a:rPr lang="en-US" dirty="0" err="1" smtClean="0"/>
              <a:t>tienen</a:t>
            </a:r>
            <a:r>
              <a:rPr lang="en-US" dirty="0" smtClean="0"/>
              <a:t> que </a:t>
            </a:r>
            <a:r>
              <a:rPr lang="en-US" dirty="0" err="1" smtClean="0"/>
              <a:t>producir</a:t>
            </a:r>
            <a:r>
              <a:rPr lang="en-US" dirty="0" smtClean="0"/>
              <a:t> al </a:t>
            </a:r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coste</a:t>
            </a:r>
            <a:r>
              <a:rPr lang="en-US" dirty="0" smtClean="0"/>
              <a:t> </a:t>
            </a:r>
            <a:r>
              <a:rPr lang="en-US" dirty="0" err="1" smtClean="0"/>
              <a:t>posible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Hipótesis</a:t>
            </a:r>
            <a:r>
              <a:rPr lang="en-US" dirty="0" smtClean="0"/>
              <a:t> </a:t>
            </a:r>
            <a:r>
              <a:rPr lang="en-US" dirty="0" err="1" smtClean="0"/>
              <a:t>razonable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mayor parte de </a:t>
            </a:r>
            <a:r>
              <a:rPr lang="en-US" dirty="0" err="1" smtClean="0"/>
              <a:t>casos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754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Prinicipo</a:t>
            </a:r>
            <a:r>
              <a:rPr lang="en-US" dirty="0" smtClean="0"/>
              <a:t> del </a:t>
            </a:r>
            <a:r>
              <a:rPr lang="en-US" dirty="0" err="1" smtClean="0"/>
              <a:t>máximo</a:t>
            </a:r>
            <a:r>
              <a:rPr lang="en-US" dirty="0" smtClean="0"/>
              <a:t> del </a:t>
            </a:r>
            <a:r>
              <a:rPr lang="en-US" dirty="0" err="1" smtClean="0"/>
              <a:t>beneficio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Significa</a:t>
            </a:r>
            <a:r>
              <a:rPr lang="en-US" dirty="0" smtClean="0"/>
              <a:t> que </a:t>
            </a:r>
            <a:r>
              <a:rPr lang="en-US" dirty="0" err="1" smtClean="0"/>
              <a:t>asumimos</a:t>
            </a:r>
            <a:r>
              <a:rPr lang="en-US" dirty="0" smtClean="0"/>
              <a:t> que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empresarios</a:t>
            </a:r>
            <a:r>
              <a:rPr lang="en-US" dirty="0" smtClean="0"/>
              <a:t> </a:t>
            </a:r>
            <a:r>
              <a:rPr lang="en-US" dirty="0" err="1" smtClean="0"/>
              <a:t>quieren</a:t>
            </a:r>
            <a:r>
              <a:rPr lang="en-US" dirty="0" smtClean="0"/>
              <a:t> </a:t>
            </a:r>
            <a:r>
              <a:rPr lang="en-US" dirty="0" err="1" smtClean="0"/>
              <a:t>obtener</a:t>
            </a:r>
            <a:r>
              <a:rPr lang="en-US" dirty="0" smtClean="0"/>
              <a:t> la mayor </a:t>
            </a:r>
            <a:r>
              <a:rPr lang="en-US" dirty="0" err="1" smtClean="0"/>
              <a:t>ganancia</a:t>
            </a:r>
            <a:r>
              <a:rPr lang="en-US" dirty="0" smtClean="0"/>
              <a:t> </a:t>
            </a:r>
            <a:r>
              <a:rPr lang="en-US" dirty="0" err="1" smtClean="0"/>
              <a:t>posible</a:t>
            </a:r>
            <a:r>
              <a:rPr lang="en-US" dirty="0" smtClean="0"/>
              <a:t> con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negocio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Este principio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ayuda</a:t>
            </a:r>
            <a:r>
              <a:rPr lang="en-US" dirty="0" smtClean="0"/>
              <a:t> a </a:t>
            </a:r>
            <a:r>
              <a:rPr lang="en-US" dirty="0" err="1" smtClean="0"/>
              <a:t>determinar</a:t>
            </a:r>
            <a:r>
              <a:rPr lang="en-US" dirty="0" smtClean="0"/>
              <a:t> la </a:t>
            </a:r>
            <a:r>
              <a:rPr lang="en-US" dirty="0" err="1" smtClean="0"/>
              <a:t>cantidad</a:t>
            </a:r>
            <a:r>
              <a:rPr lang="en-US" dirty="0" smtClean="0"/>
              <a:t> que </a:t>
            </a:r>
            <a:r>
              <a:rPr lang="en-US" dirty="0" err="1" smtClean="0"/>
              <a:t>deben</a:t>
            </a:r>
            <a:r>
              <a:rPr lang="en-US" dirty="0" smtClean="0"/>
              <a:t> </a:t>
            </a:r>
            <a:r>
              <a:rPr lang="en-US" dirty="0" err="1" smtClean="0"/>
              <a:t>producir</a:t>
            </a:r>
            <a:r>
              <a:rPr lang="en-US" dirty="0" smtClean="0"/>
              <a:t>.</a:t>
            </a:r>
          </a:p>
          <a:p>
            <a:r>
              <a:rPr lang="en-US" dirty="0" smtClean="0"/>
              <a:t>Los </a:t>
            </a:r>
            <a:r>
              <a:rPr lang="en-US" dirty="0" err="1" smtClean="0"/>
              <a:t>productores</a:t>
            </a:r>
            <a:r>
              <a:rPr lang="en-US" dirty="0" smtClean="0"/>
              <a:t> </a:t>
            </a:r>
            <a:r>
              <a:rPr lang="en-US" dirty="0" err="1" smtClean="0"/>
              <a:t>ofrecerán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unidad</a:t>
            </a:r>
            <a:r>
              <a:rPr lang="en-US" dirty="0" smtClean="0"/>
              <a:t> </a:t>
            </a:r>
            <a:r>
              <a:rPr lang="en-US" dirty="0" err="1" smtClean="0"/>
              <a:t>adicional</a:t>
            </a:r>
            <a:r>
              <a:rPr lang="en-US" dirty="0" smtClean="0"/>
              <a:t> de </a:t>
            </a:r>
            <a:r>
              <a:rPr lang="en-US" dirty="0" err="1" smtClean="0"/>
              <a:t>producción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ingresos</a:t>
            </a:r>
            <a:r>
              <a:rPr lang="en-US" dirty="0" smtClean="0"/>
              <a:t> extra que van a </a:t>
            </a:r>
            <a:r>
              <a:rPr lang="en-US" dirty="0" err="1" smtClean="0"/>
              <a:t>obtener</a:t>
            </a:r>
            <a:r>
              <a:rPr lang="en-US" dirty="0" smtClean="0"/>
              <a:t> son </a:t>
            </a:r>
            <a:r>
              <a:rPr lang="en-US" dirty="0" err="1" smtClean="0"/>
              <a:t>superiores</a:t>
            </a:r>
            <a:r>
              <a:rPr lang="en-US" dirty="0" smtClean="0"/>
              <a:t> a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costes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que </a:t>
            </a:r>
            <a:r>
              <a:rPr lang="en-US" dirty="0" err="1" smtClean="0"/>
              <a:t>incurrirán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Para </a:t>
            </a:r>
            <a:r>
              <a:rPr lang="en-US" dirty="0" err="1" smtClean="0"/>
              <a:t>entender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principio </a:t>
            </a:r>
            <a:r>
              <a:rPr lang="en-US" dirty="0" err="1" smtClean="0"/>
              <a:t>necesitamos</a:t>
            </a:r>
            <a:r>
              <a:rPr lang="en-US" dirty="0" smtClean="0"/>
              <a:t> dos </a:t>
            </a:r>
            <a:r>
              <a:rPr lang="en-US" dirty="0" err="1" smtClean="0"/>
              <a:t>conceptos</a:t>
            </a:r>
            <a:r>
              <a:rPr lang="en-US" dirty="0" smtClean="0"/>
              <a:t> </a:t>
            </a:r>
            <a:r>
              <a:rPr lang="en-US" dirty="0" err="1" smtClean="0"/>
              <a:t>adicionales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</a:t>
            </a:r>
            <a:r>
              <a:rPr lang="en-US" dirty="0" err="1" smtClean="0"/>
              <a:t>conceptos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b="1" dirty="0" smtClean="0"/>
                  <a:t>Ingreso Medio: </a:t>
                </a:r>
                <a:r>
                  <a:rPr lang="en-US" dirty="0" err="1" smtClean="0"/>
                  <a:t>Cuanto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ingresa</a:t>
                </a:r>
                <a:r>
                  <a:rPr lang="en-US" dirty="0" smtClean="0"/>
                  <a:t> de media el </a:t>
                </a:r>
                <a:r>
                  <a:rPr lang="en-US" dirty="0" err="1" smtClean="0"/>
                  <a:t>productor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unidad</a:t>
                </a:r>
                <a:r>
                  <a:rPr lang="en-US" dirty="0" smtClean="0"/>
                  <a:t> que </a:t>
                </a:r>
                <a:r>
                  <a:rPr lang="en-US" dirty="0" err="1" smtClean="0"/>
                  <a:t>vende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IMe</a:t>
                </a:r>
                <a:r>
                  <a:rPr lang="en-US" dirty="0" smtClean="0"/>
                  <a:t>=IT/q). Coincide con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del </a:t>
                </a:r>
                <a:r>
                  <a:rPr lang="en-US" dirty="0" err="1" smtClean="0"/>
                  <a:t>producto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consumidor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paga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mismo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. </a:t>
                </a:r>
              </a:p>
              <a:p>
                <a:r>
                  <a:rPr lang="en-US" b="1" dirty="0" err="1" smtClean="0"/>
                  <a:t>Ingreso</a:t>
                </a:r>
                <a:r>
                  <a:rPr lang="en-US" b="1" dirty="0" smtClean="0"/>
                  <a:t> Marginal: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incremento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los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ingresos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totales</a:t>
                </a:r>
                <a:r>
                  <a:rPr lang="en-US" dirty="0" smtClean="0"/>
                  <a:t> que se </a:t>
                </a:r>
                <a:r>
                  <a:rPr lang="en-US" dirty="0" err="1" smtClean="0"/>
                  <a:t>obtiene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adicional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producción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lo </a:t>
                </a:r>
                <a:r>
                  <a:rPr lang="en-US" dirty="0" err="1" smtClean="0"/>
                  <a:t>mismo</a:t>
                </a:r>
                <a:r>
                  <a:rPr lang="en-US" dirty="0" smtClean="0"/>
                  <a:t> que </a:t>
                </a:r>
                <a:r>
                  <a:rPr lang="en-US" dirty="0" err="1" smtClean="0"/>
                  <a:t>estudiar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ingreso</a:t>
                </a:r>
                <a:r>
                  <a:rPr lang="en-US" dirty="0" smtClean="0"/>
                  <a:t> que se </a:t>
                </a:r>
                <a:r>
                  <a:rPr lang="en-US" dirty="0" err="1" smtClean="0"/>
                  <a:t>obtiene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considerada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separadamente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                         IMg=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i="0" smtClean="0">
                            <a:latin typeface="Cambria Math"/>
                          </a:rPr>
                          <m:t>Δ</m:t>
                        </m:r>
                        <m:r>
                          <a:rPr lang="es-ES" b="0" i="1" smtClean="0">
                            <a:latin typeface="Cambria Math"/>
                          </a:rPr>
                          <m:t>𝐼𝑇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i="0" smtClean="0">
                            <a:latin typeface="Cambria Math"/>
                          </a:rPr>
                          <m:t>Δ</m:t>
                        </m:r>
                        <m:r>
                          <a:rPr lang="es-ES" b="0" i="1" smtClean="0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 t="-2307" r="-374" b="-54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454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deberíamos</a:t>
            </a:r>
            <a:r>
              <a:rPr lang="en-US" dirty="0" smtClean="0"/>
              <a:t> </a:t>
            </a:r>
            <a:r>
              <a:rPr lang="en-US" dirty="0" err="1" smtClean="0"/>
              <a:t>producir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02451459"/>
              </p:ext>
            </p:extLst>
          </p:nvPr>
        </p:nvGraphicFramePr>
        <p:xfrm>
          <a:off x="612775" y="2150864"/>
          <a:ext cx="8153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CMg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IMg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¿Se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debe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producir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esta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unidad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1691680" y="4581128"/>
            <a:ext cx="64087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Se </a:t>
            </a:r>
            <a:r>
              <a:rPr lang="en-US" b="1" dirty="0" err="1" smtClean="0">
                <a:solidFill>
                  <a:srgbClr val="0070C0"/>
                </a:solidFill>
              </a:rPr>
              <a:t>deben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producir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todas</a:t>
            </a:r>
            <a:r>
              <a:rPr lang="en-US" b="1" dirty="0" smtClean="0">
                <a:solidFill>
                  <a:srgbClr val="0070C0"/>
                </a:solidFill>
              </a:rPr>
              <a:t> las </a:t>
            </a:r>
            <a:r>
              <a:rPr lang="en-US" b="1" dirty="0" err="1" smtClean="0">
                <a:solidFill>
                  <a:srgbClr val="0070C0"/>
                </a:solidFill>
              </a:rPr>
              <a:t>unidades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las que </a:t>
            </a:r>
            <a:r>
              <a:rPr lang="en-US" b="1" dirty="0" err="1" smtClean="0">
                <a:solidFill>
                  <a:srgbClr val="0070C0"/>
                </a:solidFill>
              </a:rPr>
              <a:t>obtenemos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ganancia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Si se produce </a:t>
            </a:r>
            <a:r>
              <a:rPr lang="en-US" b="1" dirty="0" err="1" smtClean="0">
                <a:solidFill>
                  <a:srgbClr val="0070C0"/>
                </a:solidFill>
              </a:rPr>
              <a:t>menos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ganaríamos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más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aumentando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producción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Si </a:t>
            </a:r>
            <a:r>
              <a:rPr lang="en-US" b="1" dirty="0" err="1" smtClean="0">
                <a:solidFill>
                  <a:srgbClr val="0070C0"/>
                </a:solidFill>
              </a:rPr>
              <a:t>producimos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más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ganaríamos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más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reduciendo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producción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97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Condición</a:t>
            </a:r>
            <a:r>
              <a:rPr lang="en-US" dirty="0" smtClean="0"/>
              <a:t> de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punto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que se </a:t>
            </a:r>
            <a:r>
              <a:rPr lang="en-US" dirty="0" err="1" smtClean="0"/>
              <a:t>obtiene</a:t>
            </a:r>
            <a:r>
              <a:rPr lang="en-US" dirty="0" smtClean="0"/>
              <a:t> el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</a:t>
            </a:r>
            <a:r>
              <a:rPr lang="en-US" b="1" dirty="0" err="1" smtClean="0">
                <a:solidFill>
                  <a:srgbClr val="0070C0"/>
                </a:solidFill>
              </a:rPr>
              <a:t>IMg</a:t>
            </a:r>
            <a:r>
              <a:rPr lang="en-US" b="1" dirty="0" smtClean="0">
                <a:solidFill>
                  <a:srgbClr val="0070C0"/>
                </a:solidFill>
              </a:rPr>
              <a:t>=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endParaRPr lang="en-US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smtClean="0"/>
              <a:t>Si el </a:t>
            </a:r>
            <a:r>
              <a:rPr lang="en-US" dirty="0" err="1" smtClean="0"/>
              <a:t>mercado</a:t>
            </a:r>
            <a:r>
              <a:rPr lang="en-US" dirty="0" smtClean="0"/>
              <a:t> </a:t>
            </a:r>
            <a:r>
              <a:rPr lang="en-US" dirty="0" err="1" smtClean="0"/>
              <a:t>funciona</a:t>
            </a:r>
            <a:r>
              <a:rPr lang="en-US" dirty="0" smtClean="0"/>
              <a:t> </a:t>
            </a:r>
            <a:r>
              <a:rPr lang="en-US" dirty="0" err="1" smtClean="0"/>
              <a:t>correctamente</a:t>
            </a:r>
            <a:r>
              <a:rPr lang="en-US" dirty="0" smtClean="0"/>
              <a:t>, </a:t>
            </a:r>
            <a:r>
              <a:rPr lang="en-US" dirty="0" err="1" smtClean="0"/>
              <a:t>IMg</a:t>
            </a:r>
            <a:r>
              <a:rPr lang="en-US" dirty="0" smtClean="0"/>
              <a:t>=P, </a:t>
            </a:r>
            <a:r>
              <a:rPr lang="en-US" dirty="0" err="1" smtClean="0"/>
              <a:t>así</a:t>
            </a:r>
            <a:r>
              <a:rPr lang="en-US" dirty="0" smtClean="0"/>
              <a:t> que la </a:t>
            </a:r>
            <a:r>
              <a:rPr lang="en-US" dirty="0" err="1" smtClean="0"/>
              <a:t>condición</a:t>
            </a:r>
            <a:r>
              <a:rPr lang="en-US" dirty="0" smtClean="0"/>
              <a:t> de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r>
              <a:rPr lang="en-US" dirty="0" smtClean="0"/>
              <a:t> </a:t>
            </a:r>
            <a:r>
              <a:rPr lang="en-US" dirty="0" err="1" smtClean="0"/>
              <a:t>sería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0070C0"/>
                </a:solidFill>
              </a:rPr>
              <a:t>P=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3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Definiciones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Coste</a:t>
            </a:r>
            <a:r>
              <a:rPr lang="en-US" dirty="0" smtClean="0"/>
              <a:t> Variable (CV): </a:t>
            </a:r>
            <a:r>
              <a:rPr lang="en-US" dirty="0" err="1" smtClean="0"/>
              <a:t>Es</a:t>
            </a:r>
            <a:r>
              <a:rPr lang="en-US" dirty="0" smtClean="0"/>
              <a:t> el </a:t>
            </a:r>
            <a:r>
              <a:rPr lang="en-US" dirty="0" err="1" smtClean="0"/>
              <a:t>coste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recursos</a:t>
            </a:r>
            <a:r>
              <a:rPr lang="en-US" dirty="0" smtClean="0"/>
              <a:t> que se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ajustar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corto</a:t>
            </a:r>
            <a:r>
              <a:rPr lang="en-US" dirty="0" smtClean="0"/>
              <a:t> </a:t>
            </a:r>
            <a:r>
              <a:rPr lang="en-US" dirty="0" err="1" smtClean="0"/>
              <a:t>plazo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el </a:t>
            </a:r>
            <a:r>
              <a:rPr lang="en-US" dirty="0" err="1" smtClean="0"/>
              <a:t>productor</a:t>
            </a:r>
            <a:r>
              <a:rPr lang="en-US" dirty="0" smtClean="0"/>
              <a:t> </a:t>
            </a:r>
            <a:r>
              <a:rPr lang="en-US" dirty="0" err="1" smtClean="0"/>
              <a:t>tuviese</a:t>
            </a:r>
            <a:r>
              <a:rPr lang="en-US" dirty="0" smtClean="0"/>
              <a:t> que </a:t>
            </a:r>
            <a:r>
              <a:rPr lang="en-US" dirty="0" err="1" smtClean="0"/>
              <a:t>producir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mayor </a:t>
            </a:r>
            <a:r>
              <a:rPr lang="en-US" dirty="0" err="1" smtClean="0"/>
              <a:t>cantidad</a:t>
            </a:r>
            <a:r>
              <a:rPr lang="en-US" dirty="0" smtClean="0"/>
              <a:t>.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Coste</a:t>
            </a:r>
            <a:r>
              <a:rPr lang="en-US" dirty="0" smtClean="0"/>
              <a:t> </a:t>
            </a:r>
            <a:r>
              <a:rPr lang="en-US" dirty="0" err="1" smtClean="0"/>
              <a:t>Fijo</a:t>
            </a:r>
            <a:r>
              <a:rPr lang="en-US" dirty="0" smtClean="0"/>
              <a:t>(CF): </a:t>
            </a:r>
            <a:r>
              <a:rPr lang="en-US" dirty="0" err="1" smtClean="0"/>
              <a:t>Es</a:t>
            </a:r>
            <a:r>
              <a:rPr lang="en-US" dirty="0" smtClean="0"/>
              <a:t> el </a:t>
            </a:r>
            <a:r>
              <a:rPr lang="en-US" dirty="0" err="1" smtClean="0"/>
              <a:t>coste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recursos</a:t>
            </a:r>
            <a:r>
              <a:rPr lang="en-US" dirty="0" smtClean="0"/>
              <a:t> que no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ajustarse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corto</a:t>
            </a:r>
            <a:r>
              <a:rPr lang="en-US" dirty="0" smtClean="0"/>
              <a:t> </a:t>
            </a:r>
            <a:r>
              <a:rPr lang="en-US" dirty="0" err="1" smtClean="0"/>
              <a:t>plazo</a:t>
            </a:r>
            <a:r>
              <a:rPr lang="en-US" dirty="0"/>
              <a:t> </a:t>
            </a:r>
            <a:r>
              <a:rPr lang="en-US" dirty="0" smtClean="0"/>
              <a:t>(e.g. </a:t>
            </a:r>
            <a:r>
              <a:rPr lang="en-US" dirty="0" err="1" smtClean="0"/>
              <a:t>edificios</a:t>
            </a:r>
            <a:r>
              <a:rPr lang="en-US" dirty="0" smtClean="0"/>
              <a:t>, </a:t>
            </a:r>
            <a:r>
              <a:rPr lang="en-US" dirty="0" err="1" smtClean="0"/>
              <a:t>tierra</a:t>
            </a:r>
            <a:r>
              <a:rPr lang="en-US" dirty="0" smtClean="0"/>
              <a:t>, </a:t>
            </a:r>
            <a:r>
              <a:rPr lang="en-US" dirty="0" err="1" smtClean="0"/>
              <a:t>algunas</a:t>
            </a:r>
            <a:r>
              <a:rPr lang="en-US" dirty="0" smtClean="0"/>
              <a:t> </a:t>
            </a:r>
            <a:r>
              <a:rPr lang="en-US" dirty="0" err="1" smtClean="0"/>
              <a:t>máquinas</a:t>
            </a:r>
            <a:r>
              <a:rPr lang="en-US" dirty="0" smtClean="0"/>
              <a:t>, </a:t>
            </a:r>
            <a:r>
              <a:rPr lang="en-US" dirty="0" err="1" smtClean="0"/>
              <a:t>fábrica</a:t>
            </a:r>
            <a:r>
              <a:rPr lang="en-US" dirty="0" smtClean="0"/>
              <a:t>…).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Coste</a:t>
            </a:r>
            <a:r>
              <a:rPr lang="en-US" dirty="0" smtClean="0"/>
              <a:t> Total (CT):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suma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costes</a:t>
            </a:r>
            <a:r>
              <a:rPr lang="en-US" dirty="0" smtClean="0"/>
              <a:t> variables y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costes</a:t>
            </a:r>
            <a:r>
              <a:rPr lang="en-US" dirty="0" smtClean="0"/>
              <a:t> </a:t>
            </a:r>
            <a:r>
              <a:rPr lang="en-US" dirty="0" err="1" smtClean="0"/>
              <a:t>fijos</a:t>
            </a:r>
            <a:r>
              <a:rPr lang="en-US" dirty="0" smtClean="0"/>
              <a:t>. CT=CV+CF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81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La </a:t>
            </a:r>
            <a:r>
              <a:rPr lang="en-US" sz="3600" dirty="0" err="1" smtClean="0"/>
              <a:t>condición</a:t>
            </a:r>
            <a:r>
              <a:rPr lang="en-US" sz="3600" dirty="0" smtClean="0"/>
              <a:t> de </a:t>
            </a:r>
            <a:r>
              <a:rPr lang="en-US" sz="3600" dirty="0" err="1" smtClean="0"/>
              <a:t>máximo</a:t>
            </a:r>
            <a:r>
              <a:rPr lang="en-US" sz="3600" dirty="0" smtClean="0"/>
              <a:t> Bº </a:t>
            </a:r>
            <a:r>
              <a:rPr lang="en-US" sz="3600" dirty="0" err="1" smtClean="0"/>
              <a:t>en</a:t>
            </a:r>
            <a:r>
              <a:rPr lang="en-US" sz="3600" dirty="0" smtClean="0"/>
              <a:t> el </a:t>
            </a:r>
            <a:r>
              <a:rPr lang="en-US" sz="3600" dirty="0" err="1" smtClean="0"/>
              <a:t>gráfico</a:t>
            </a:r>
            <a:endParaRPr lang="en-US" sz="36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Una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obtiene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máximo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beneficio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Img</a:t>
            </a:r>
            <a:r>
              <a:rPr lang="en-US" b="1" dirty="0" smtClean="0">
                <a:solidFill>
                  <a:srgbClr val="0070C0"/>
                </a:solidFill>
              </a:rPr>
              <a:t>=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r>
              <a:rPr lang="en-US" b="1" dirty="0" smtClean="0">
                <a:solidFill>
                  <a:srgbClr val="0070C0"/>
                </a:solidFill>
              </a:rPr>
              <a:t>, y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caso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P=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84268" y="2996952"/>
            <a:ext cx="1548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</a:t>
            </a:r>
            <a:r>
              <a:rPr lang="en-US" dirty="0" err="1" smtClean="0"/>
              <a:t>IMg</a:t>
            </a:r>
            <a:r>
              <a:rPr lang="en-US" dirty="0" smtClean="0"/>
              <a:t>=</a:t>
            </a:r>
            <a:r>
              <a:rPr lang="en-US" dirty="0" err="1" smtClean="0"/>
              <a:t>IMe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1979714" y="3212976"/>
            <a:ext cx="5040558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1259632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P=MR</a:t>
            </a:r>
            <a:endParaRPr lang="en-U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175956" y="486916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q*</a:t>
            </a:r>
            <a:endParaRPr lang="en-US" dirty="0"/>
          </a:p>
        </p:txBody>
      </p:sp>
      <p:cxnSp>
        <p:nvCxnSpPr>
          <p:cNvPr id="19" name="18 Conector recto"/>
          <p:cNvCxnSpPr/>
          <p:nvPr/>
        </p:nvCxnSpPr>
        <p:spPr>
          <a:xfrm>
            <a:off x="4427984" y="3212976"/>
            <a:ext cx="0" cy="17281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1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Como </a:t>
            </a:r>
            <a:r>
              <a:rPr lang="en-US" sz="3600" dirty="0" err="1" smtClean="0"/>
              <a:t>determinar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la </a:t>
            </a:r>
            <a:r>
              <a:rPr lang="en-US" sz="3600" dirty="0" err="1" smtClean="0"/>
              <a:t>empresa</a:t>
            </a:r>
            <a:r>
              <a:rPr lang="en-US" sz="3600" dirty="0" smtClean="0"/>
              <a:t> </a:t>
            </a:r>
            <a:r>
              <a:rPr lang="en-US" sz="3600" dirty="0" err="1" smtClean="0"/>
              <a:t>obtiene</a:t>
            </a:r>
            <a:r>
              <a:rPr lang="en-US" sz="3600" dirty="0" smtClean="0"/>
              <a:t> el </a:t>
            </a:r>
            <a:r>
              <a:rPr lang="en-US" sz="3600" dirty="0" err="1" smtClean="0"/>
              <a:t>máximo</a:t>
            </a:r>
            <a:r>
              <a:rPr lang="en-US" sz="3600" dirty="0" smtClean="0"/>
              <a:t> </a:t>
            </a:r>
            <a:r>
              <a:rPr lang="en-US" sz="3600" dirty="0" err="1" smtClean="0"/>
              <a:t>beneficio</a:t>
            </a:r>
            <a:endParaRPr lang="en-U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condición</a:t>
            </a:r>
            <a:r>
              <a:rPr lang="en-US" dirty="0" smtClean="0"/>
              <a:t> de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dice lo que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debería</a:t>
            </a:r>
            <a:r>
              <a:rPr lang="en-US" dirty="0" smtClean="0"/>
              <a:t> </a:t>
            </a:r>
            <a:r>
              <a:rPr lang="en-US" dirty="0" err="1" smtClean="0"/>
              <a:t>producir</a:t>
            </a:r>
            <a:r>
              <a:rPr lang="en-US" dirty="0" smtClean="0"/>
              <a:t> para </a:t>
            </a:r>
            <a:r>
              <a:rPr lang="en-US" dirty="0" err="1" smtClean="0"/>
              <a:t>obtener</a:t>
            </a:r>
            <a:r>
              <a:rPr lang="en-US" dirty="0" smtClean="0"/>
              <a:t> el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Esto</a:t>
            </a:r>
            <a:r>
              <a:rPr lang="en-US" dirty="0" smtClean="0"/>
              <a:t> no </a:t>
            </a:r>
            <a:r>
              <a:rPr lang="en-US" dirty="0" err="1" smtClean="0"/>
              <a:t>quiere</a:t>
            </a:r>
            <a:r>
              <a:rPr lang="en-US" dirty="0" smtClean="0"/>
              <a:t> </a:t>
            </a:r>
            <a:r>
              <a:rPr lang="en-US" dirty="0" err="1" smtClean="0"/>
              <a:t>decir</a:t>
            </a:r>
            <a:r>
              <a:rPr lang="en-US" dirty="0" smtClean="0"/>
              <a:t> que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esté</a:t>
            </a:r>
            <a:r>
              <a:rPr lang="en-US" dirty="0" smtClean="0"/>
              <a:t> </a:t>
            </a:r>
            <a:r>
              <a:rPr lang="en-US" dirty="0" err="1" smtClean="0"/>
              <a:t>ganando</a:t>
            </a:r>
            <a:r>
              <a:rPr lang="en-US" dirty="0" smtClean="0"/>
              <a:t> </a:t>
            </a:r>
            <a:r>
              <a:rPr lang="en-US" dirty="0" err="1" smtClean="0"/>
              <a:t>dinero</a:t>
            </a:r>
            <a:r>
              <a:rPr lang="en-US" dirty="0" smtClean="0"/>
              <a:t>.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ocurrir</a:t>
            </a:r>
            <a:r>
              <a:rPr lang="en-US" dirty="0" smtClean="0"/>
              <a:t> que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punto</a:t>
            </a:r>
            <a:r>
              <a:rPr lang="en-US" dirty="0" smtClean="0"/>
              <a:t> de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r>
              <a:rPr lang="en-US" dirty="0" smtClean="0"/>
              <a:t>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obtenga</a:t>
            </a:r>
            <a:r>
              <a:rPr lang="en-US" dirty="0" smtClean="0"/>
              <a:t> </a:t>
            </a:r>
            <a:r>
              <a:rPr lang="en-US" dirty="0" err="1" smtClean="0"/>
              <a:t>pérdidas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casos</a:t>
            </a:r>
            <a:r>
              <a:rPr lang="en-US" dirty="0" smtClean="0"/>
              <a:t> la </a:t>
            </a:r>
            <a:r>
              <a:rPr lang="en-US" dirty="0" err="1" smtClean="0"/>
              <a:t>condición</a:t>
            </a:r>
            <a:r>
              <a:rPr lang="en-US" dirty="0" smtClean="0"/>
              <a:t> de </a:t>
            </a:r>
            <a:r>
              <a:rPr lang="en-US" dirty="0" err="1" smtClean="0"/>
              <a:t>máximo</a:t>
            </a:r>
            <a:r>
              <a:rPr lang="en-US" dirty="0" smtClean="0"/>
              <a:t> </a:t>
            </a:r>
            <a:r>
              <a:rPr lang="en-US" dirty="0" err="1" smtClean="0"/>
              <a:t>beneficio</a:t>
            </a:r>
            <a:r>
              <a:rPr lang="en-US" dirty="0" smtClean="0"/>
              <a:t> la </a:t>
            </a:r>
            <a:r>
              <a:rPr lang="en-US" dirty="0" err="1" smtClean="0"/>
              <a:t>cantidad</a:t>
            </a:r>
            <a:r>
              <a:rPr lang="en-US" dirty="0" smtClean="0"/>
              <a:t> que </a:t>
            </a:r>
            <a:r>
              <a:rPr lang="en-US" dirty="0" err="1" smtClean="0"/>
              <a:t>habría</a:t>
            </a:r>
            <a:r>
              <a:rPr lang="en-US" dirty="0" smtClean="0"/>
              <a:t> que </a:t>
            </a:r>
            <a:r>
              <a:rPr lang="en-US" dirty="0" err="1" smtClean="0"/>
              <a:t>producir</a:t>
            </a:r>
            <a:r>
              <a:rPr lang="en-US" dirty="0" smtClean="0"/>
              <a:t> para </a:t>
            </a:r>
            <a:r>
              <a:rPr lang="en-US" dirty="0" err="1" smtClean="0"/>
              <a:t>obtener</a:t>
            </a:r>
            <a:r>
              <a:rPr lang="en-US" dirty="0" smtClean="0"/>
              <a:t> la </a:t>
            </a:r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pérdida</a:t>
            </a:r>
            <a:r>
              <a:rPr lang="en-US" dirty="0" smtClean="0"/>
              <a:t> </a:t>
            </a:r>
            <a:r>
              <a:rPr lang="en-US" dirty="0" err="1" smtClean="0"/>
              <a:t>posible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Para </a:t>
            </a:r>
            <a:r>
              <a:rPr lang="en-US" dirty="0" err="1" smtClean="0"/>
              <a:t>determinar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la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obteniendo</a:t>
            </a:r>
            <a:r>
              <a:rPr lang="en-US" dirty="0" smtClean="0"/>
              <a:t> </a:t>
            </a:r>
            <a:r>
              <a:rPr lang="en-US" dirty="0" err="1" smtClean="0"/>
              <a:t>beneficios</a:t>
            </a:r>
            <a:r>
              <a:rPr lang="en-US" dirty="0" smtClean="0"/>
              <a:t> o </a:t>
            </a:r>
            <a:r>
              <a:rPr lang="en-US" dirty="0" err="1" smtClean="0"/>
              <a:t>pérdias</a:t>
            </a:r>
            <a:r>
              <a:rPr lang="en-US" dirty="0" smtClean="0"/>
              <a:t>, </a:t>
            </a:r>
            <a:r>
              <a:rPr lang="en-US" dirty="0" err="1" smtClean="0"/>
              <a:t>comparamos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 (que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igual</a:t>
            </a:r>
            <a:r>
              <a:rPr lang="en-US" dirty="0" smtClean="0"/>
              <a:t> al </a:t>
            </a:r>
            <a:r>
              <a:rPr lang="en-US" dirty="0" err="1" smtClean="0"/>
              <a:t>IMe</a:t>
            </a:r>
            <a:r>
              <a:rPr lang="en-US" dirty="0" smtClean="0"/>
              <a:t>) con el </a:t>
            </a:r>
            <a:r>
              <a:rPr lang="en-US" dirty="0" err="1" smtClean="0"/>
              <a:t>CMe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61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Caso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Esta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está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obteniendo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porque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produce q*,  P&gt;</a:t>
            </a:r>
            <a:r>
              <a:rPr lang="en-US" b="1" dirty="0" err="1" smtClean="0">
                <a:solidFill>
                  <a:srgbClr val="0070C0"/>
                </a:solidFill>
              </a:rPr>
              <a:t>CMe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1979713" y="3212976"/>
            <a:ext cx="5112567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1475656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247964" y="4931876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128284" y="2996952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r>
              <a:rPr lang="en-US" dirty="0" smtClean="0"/>
              <a:t>=P=</a:t>
            </a:r>
            <a:r>
              <a:rPr lang="en-US" dirty="0" err="1" smtClean="0"/>
              <a:t>IMe</a:t>
            </a:r>
            <a:endParaRPr lang="en-US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4427984" y="3212976"/>
            <a:ext cx="0" cy="17281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49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Caso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Los </a:t>
            </a:r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totales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calculan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como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diferencia</a:t>
            </a:r>
            <a:r>
              <a:rPr lang="en-US" b="1" dirty="0" smtClean="0">
                <a:solidFill>
                  <a:srgbClr val="0070C0"/>
                </a:solidFill>
              </a:rPr>
              <a:t> entre el </a:t>
            </a:r>
            <a:r>
              <a:rPr lang="en-US" b="1" dirty="0" err="1" smtClean="0">
                <a:solidFill>
                  <a:srgbClr val="0070C0"/>
                </a:solidFill>
              </a:rPr>
              <a:t>precio</a:t>
            </a:r>
            <a:r>
              <a:rPr lang="en-US" b="1" dirty="0" smtClean="0">
                <a:solidFill>
                  <a:srgbClr val="0070C0"/>
                </a:solidFill>
              </a:rPr>
              <a:t> y el </a:t>
            </a:r>
            <a:r>
              <a:rPr lang="en-US" b="1" dirty="0" err="1" smtClean="0">
                <a:solidFill>
                  <a:srgbClr val="0070C0"/>
                </a:solidFill>
              </a:rPr>
              <a:t>coste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medio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multiplicada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cantidad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1979713" y="3212976"/>
            <a:ext cx="5112567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1475656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247964" y="4931876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128284" y="2996952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r>
              <a:rPr lang="en-US" dirty="0" smtClean="0"/>
              <a:t>=P=</a:t>
            </a:r>
            <a:r>
              <a:rPr lang="en-US" dirty="0" err="1" smtClean="0"/>
              <a:t>IMe</a:t>
            </a:r>
            <a:endParaRPr lang="en-US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4427984" y="3212976"/>
            <a:ext cx="0" cy="17281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1979713" y="3560895"/>
            <a:ext cx="2448271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1979712" y="3212976"/>
            <a:ext cx="2448272" cy="347919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16 Conector recto de flecha"/>
          <p:cNvCxnSpPr/>
          <p:nvPr/>
        </p:nvCxnSpPr>
        <p:spPr>
          <a:xfrm flipV="1">
            <a:off x="2843808" y="2317522"/>
            <a:ext cx="720080" cy="10694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3086080" y="1854116"/>
            <a:ext cx="120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Beneficios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92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Caso</a:t>
            </a:r>
            <a:r>
              <a:rPr lang="en-US" dirty="0" smtClean="0"/>
              <a:t> 2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70C0"/>
                </a:solidFill>
              </a:rPr>
              <a:t>Esta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está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perdiendo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dienro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porque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q*, P&lt;</a:t>
            </a:r>
            <a:r>
              <a:rPr lang="en-US" b="1" dirty="0" err="1" smtClean="0">
                <a:solidFill>
                  <a:srgbClr val="0070C0"/>
                </a:solidFill>
              </a:rPr>
              <a:t>CMe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1979713" y="3933056"/>
            <a:ext cx="5112567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1475656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3635896" y="4931876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128284" y="3707740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r>
              <a:rPr lang="en-US" dirty="0" smtClean="0"/>
              <a:t>=P=</a:t>
            </a:r>
            <a:r>
              <a:rPr lang="en-US" dirty="0" err="1" smtClean="0"/>
              <a:t>IMe</a:t>
            </a:r>
            <a:endParaRPr lang="en-US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3851920" y="3933056"/>
            <a:ext cx="0" cy="100811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11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Caso</a:t>
            </a:r>
            <a:r>
              <a:rPr lang="en-US" dirty="0" smtClean="0"/>
              <a:t> 2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Las </a:t>
            </a:r>
            <a:r>
              <a:rPr lang="en-US" b="1" dirty="0" err="1" smtClean="0">
                <a:solidFill>
                  <a:srgbClr val="0070C0"/>
                </a:solidFill>
              </a:rPr>
              <a:t>pérdidas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calculan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como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diferencia</a:t>
            </a:r>
            <a:r>
              <a:rPr lang="en-US" b="1" dirty="0" smtClean="0">
                <a:solidFill>
                  <a:srgbClr val="0070C0"/>
                </a:solidFill>
              </a:rPr>
              <a:t> entre el </a:t>
            </a:r>
            <a:r>
              <a:rPr lang="en-US" b="1" dirty="0" err="1" smtClean="0">
                <a:solidFill>
                  <a:srgbClr val="0070C0"/>
                </a:solidFill>
              </a:rPr>
              <a:t>Cme</a:t>
            </a:r>
            <a:r>
              <a:rPr lang="en-US" b="1" dirty="0" smtClean="0">
                <a:solidFill>
                  <a:srgbClr val="0070C0"/>
                </a:solidFill>
              </a:rPr>
              <a:t> y el P, </a:t>
            </a:r>
            <a:r>
              <a:rPr lang="en-US" b="1" dirty="0" err="1" smtClean="0">
                <a:solidFill>
                  <a:srgbClr val="0070C0"/>
                </a:solidFill>
              </a:rPr>
              <a:t>multiplicada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cantidad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06408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1979713" y="3933056"/>
            <a:ext cx="5112567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1475656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3635896" y="4931876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128284" y="3707740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r>
              <a:rPr lang="en-US" dirty="0" smtClean="0"/>
              <a:t>=P=</a:t>
            </a:r>
            <a:r>
              <a:rPr lang="en-US" dirty="0" err="1" smtClean="0"/>
              <a:t>IMe</a:t>
            </a:r>
            <a:endParaRPr lang="en-US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3851920" y="3560895"/>
            <a:ext cx="0" cy="138027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979713" y="3560895"/>
            <a:ext cx="187220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1979713" y="3560895"/>
            <a:ext cx="1872207" cy="372161"/>
          </a:xfrm>
          <a:prstGeom prst="rect">
            <a:avLst/>
          </a:prstGeom>
          <a:solidFill>
            <a:schemeClr val="bg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16 Conector recto de flecha"/>
          <p:cNvCxnSpPr/>
          <p:nvPr/>
        </p:nvCxnSpPr>
        <p:spPr>
          <a:xfrm flipV="1">
            <a:off x="2771800" y="2132856"/>
            <a:ext cx="144016" cy="1574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2519772" y="1835532"/>
            <a:ext cx="1116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Pérdidas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6950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Caso</a:t>
            </a:r>
            <a:r>
              <a:rPr lang="en-US" dirty="0" smtClean="0"/>
              <a:t> 2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1259632" y="5445224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Si la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pierde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dinero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comprobamos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CVMe</a:t>
            </a:r>
            <a:r>
              <a:rPr lang="en-US" b="1" dirty="0" smtClean="0">
                <a:solidFill>
                  <a:srgbClr val="0070C0"/>
                </a:solidFill>
              </a:rPr>
              <a:t> para </a:t>
            </a:r>
            <a:r>
              <a:rPr lang="en-US" b="1" dirty="0" err="1" smtClean="0">
                <a:solidFill>
                  <a:srgbClr val="0070C0"/>
                </a:solidFill>
              </a:rPr>
              <a:t>ver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merece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pena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continuar</a:t>
            </a:r>
            <a:r>
              <a:rPr lang="en-US" b="1" dirty="0" smtClean="0">
                <a:solidFill>
                  <a:srgbClr val="0070C0"/>
                </a:solidFill>
              </a:rPr>
              <a:t> con el </a:t>
            </a:r>
            <a:r>
              <a:rPr lang="en-US" b="1" dirty="0" err="1" smtClean="0">
                <a:solidFill>
                  <a:srgbClr val="0070C0"/>
                </a:solidFill>
              </a:rPr>
              <a:t>negocio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Si P&gt;</a:t>
            </a:r>
            <a:r>
              <a:rPr lang="en-US" b="1" dirty="0" err="1" smtClean="0">
                <a:solidFill>
                  <a:srgbClr val="0070C0"/>
                </a:solidFill>
              </a:rPr>
              <a:t>CVMe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deberíamos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continuar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negocio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porque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cubrimos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variables </a:t>
            </a:r>
            <a:r>
              <a:rPr lang="en-US" b="1" dirty="0" err="1" smtClean="0">
                <a:solidFill>
                  <a:srgbClr val="0070C0"/>
                </a:solidFill>
              </a:rPr>
              <a:t>pero</a:t>
            </a:r>
            <a:r>
              <a:rPr lang="en-US" b="1" dirty="0" smtClean="0">
                <a:solidFill>
                  <a:srgbClr val="0070C0"/>
                </a:solidFill>
              </a:rPr>
              <a:t> no </a:t>
            </a:r>
            <a:r>
              <a:rPr lang="en-US" b="1" dirty="0" err="1" smtClean="0">
                <a:solidFill>
                  <a:srgbClr val="0070C0"/>
                </a:solidFill>
              </a:rPr>
              <a:t>todos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fijos</a:t>
            </a:r>
            <a:r>
              <a:rPr lang="en-US" b="1" dirty="0" smtClean="0">
                <a:solidFill>
                  <a:srgbClr val="0070C0"/>
                </a:solidFill>
              </a:rPr>
              <a:t>.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1979713" y="3933056"/>
            <a:ext cx="5112567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1475656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3635896" y="4931876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128284" y="3707740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r>
              <a:rPr lang="en-US" dirty="0" smtClean="0"/>
              <a:t>=P=</a:t>
            </a:r>
            <a:r>
              <a:rPr lang="en-US" dirty="0" err="1" smtClean="0"/>
              <a:t>IMe</a:t>
            </a:r>
            <a:endParaRPr lang="en-US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3851920" y="3933056"/>
            <a:ext cx="0" cy="100811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Forma libre"/>
          <p:cNvSpPr/>
          <p:nvPr/>
        </p:nvSpPr>
        <p:spPr>
          <a:xfrm rot="256072">
            <a:off x="2236862" y="3162735"/>
            <a:ext cx="3552073" cy="1237601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18 CuadroTexto"/>
          <p:cNvSpPr txBox="1"/>
          <p:nvPr/>
        </p:nvSpPr>
        <p:spPr>
          <a:xfrm>
            <a:off x="5832140" y="3284984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CVMe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5519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Caso</a:t>
            </a:r>
            <a:r>
              <a:rPr lang="en-US" dirty="0" smtClean="0"/>
              <a:t> 2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1259632" y="5445224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Si P&lt;</a:t>
            </a:r>
            <a:r>
              <a:rPr lang="en-US" b="1" dirty="0" err="1" smtClean="0">
                <a:solidFill>
                  <a:srgbClr val="0070C0"/>
                </a:solidFill>
              </a:rPr>
              <a:t>CVMe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deberíamios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cerrar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porque</a:t>
            </a:r>
            <a:r>
              <a:rPr lang="en-US" b="1" dirty="0" smtClean="0">
                <a:solidFill>
                  <a:srgbClr val="0070C0"/>
                </a:solidFill>
              </a:rPr>
              <a:t> no </a:t>
            </a:r>
            <a:r>
              <a:rPr lang="en-US" b="1" dirty="0" err="1" smtClean="0">
                <a:solidFill>
                  <a:srgbClr val="0070C0"/>
                </a:solidFill>
              </a:rPr>
              <a:t>cubrimos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ni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siquiera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los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costes</a:t>
            </a:r>
            <a:r>
              <a:rPr lang="en-US" b="1" dirty="0" smtClean="0">
                <a:solidFill>
                  <a:srgbClr val="0070C0"/>
                </a:solidFill>
              </a:rPr>
              <a:t> variables</a:t>
            </a:r>
          </a:p>
          <a:p>
            <a:pPr algn="ctr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1979713" y="4293096"/>
            <a:ext cx="5112567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1475656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3635896" y="4931876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128284" y="3707740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r>
              <a:rPr lang="en-US" dirty="0" smtClean="0"/>
              <a:t>=P=</a:t>
            </a:r>
            <a:r>
              <a:rPr lang="en-US" dirty="0" err="1" smtClean="0"/>
              <a:t>IMe</a:t>
            </a:r>
            <a:endParaRPr lang="en-US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3563888" y="4293096"/>
            <a:ext cx="0" cy="64807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Forma libre"/>
          <p:cNvSpPr/>
          <p:nvPr/>
        </p:nvSpPr>
        <p:spPr>
          <a:xfrm rot="256072">
            <a:off x="2562977" y="2853031"/>
            <a:ext cx="3552073" cy="1237601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18 CuadroTexto"/>
          <p:cNvSpPr txBox="1"/>
          <p:nvPr/>
        </p:nvSpPr>
        <p:spPr>
          <a:xfrm>
            <a:off x="5832140" y="3284984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CVMe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7630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1403648" y="5445224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La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obtiene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beneficio</a:t>
            </a:r>
            <a:r>
              <a:rPr lang="en-US" b="1" dirty="0" smtClean="0">
                <a:solidFill>
                  <a:srgbClr val="0070C0"/>
                </a:solidFill>
              </a:rPr>
              <a:t> cero. </a:t>
            </a:r>
            <a:r>
              <a:rPr lang="en-US" b="1" dirty="0" err="1" smtClean="0">
                <a:solidFill>
                  <a:srgbClr val="0070C0"/>
                </a:solidFill>
              </a:rPr>
              <a:t>Decimos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caso</a:t>
            </a:r>
            <a:r>
              <a:rPr lang="en-US" b="1" dirty="0" smtClean="0">
                <a:solidFill>
                  <a:srgbClr val="0070C0"/>
                </a:solidFill>
              </a:rPr>
              <a:t> que la </a:t>
            </a:r>
            <a:r>
              <a:rPr lang="en-US" b="1" dirty="0" err="1" smtClean="0">
                <a:solidFill>
                  <a:srgbClr val="0070C0"/>
                </a:solidFill>
              </a:rPr>
              <a:t>empresa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obtiene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smtClean="0">
                <a:solidFill>
                  <a:srgbClr val="0070C0"/>
                </a:solidFill>
              </a:rPr>
              <a:t>benficios </a:t>
            </a:r>
            <a:r>
              <a:rPr lang="en-US" b="1" dirty="0" err="1" smtClean="0">
                <a:solidFill>
                  <a:srgbClr val="0070C0"/>
                </a:solidFill>
              </a:rPr>
              <a:t>ordinarios</a:t>
            </a:r>
            <a:r>
              <a:rPr lang="en-US" b="1" dirty="0" smtClean="0">
                <a:solidFill>
                  <a:srgbClr val="0070C0"/>
                </a:solidFill>
              </a:rPr>
              <a:t>, </a:t>
            </a:r>
            <a:r>
              <a:rPr lang="en-US" b="1" dirty="0" err="1" smtClean="0">
                <a:solidFill>
                  <a:srgbClr val="0070C0"/>
                </a:solidFill>
              </a:rPr>
              <a:t>porque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coste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económico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incluye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coste</a:t>
            </a:r>
            <a:r>
              <a:rPr lang="en-US" b="1" dirty="0" smtClean="0">
                <a:solidFill>
                  <a:srgbClr val="0070C0"/>
                </a:solidFill>
              </a:rPr>
              <a:t> de </a:t>
            </a:r>
            <a:r>
              <a:rPr lang="en-US" b="1" dirty="0" err="1" smtClean="0">
                <a:solidFill>
                  <a:srgbClr val="0070C0"/>
                </a:solidFill>
              </a:rPr>
              <a:t>oportunidad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1979713" y="3645024"/>
            <a:ext cx="5112567" cy="0"/>
          </a:xfrm>
          <a:prstGeom prst="lin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4" name="23 CuadroTexto"/>
          <p:cNvSpPr txBox="1"/>
          <p:nvPr/>
        </p:nvSpPr>
        <p:spPr>
          <a:xfrm>
            <a:off x="1475656" y="2996952"/>
            <a:ext cx="776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3887924" y="4931876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128284" y="3707740"/>
            <a:ext cx="1404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IMg</a:t>
            </a:r>
            <a:r>
              <a:rPr lang="en-US" dirty="0" smtClean="0"/>
              <a:t>=P=</a:t>
            </a:r>
            <a:r>
              <a:rPr lang="en-US" dirty="0" err="1" smtClean="0"/>
              <a:t>CMe</a:t>
            </a:r>
            <a:endParaRPr lang="en-US" dirty="0"/>
          </a:p>
        </p:txBody>
      </p:sp>
      <p:cxnSp>
        <p:nvCxnSpPr>
          <p:cNvPr id="18" name="17 Conector recto"/>
          <p:cNvCxnSpPr/>
          <p:nvPr/>
        </p:nvCxnSpPr>
        <p:spPr>
          <a:xfrm>
            <a:off x="4067944" y="3645024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600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Definiciones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4. </a:t>
                </a:r>
                <a:r>
                  <a:rPr lang="en-US" dirty="0" err="1" smtClean="0"/>
                  <a:t>Coste</a:t>
                </a:r>
                <a:r>
                  <a:rPr lang="en-US" dirty="0" smtClean="0"/>
                  <a:t> Variable Medio (</a:t>
                </a:r>
                <a:r>
                  <a:rPr lang="en-US" dirty="0" err="1" smtClean="0"/>
                  <a:t>CVMe</a:t>
                </a:r>
                <a:r>
                  <a:rPr lang="en-US" dirty="0" smtClean="0"/>
                  <a:t>): CVMe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𝐶𝑉</m:t>
                        </m:r>
                      </m:num>
                      <m:den>
                        <m:r>
                          <a:rPr lang="es-ES" b="0" i="1" smtClean="0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5. Average Fixed Cost (</a:t>
                </a:r>
                <a:r>
                  <a:rPr lang="en-US" dirty="0" err="1" smtClean="0"/>
                  <a:t>CFMe</a:t>
                </a:r>
                <a:r>
                  <a:rPr lang="en-US" dirty="0" smtClean="0"/>
                  <a:t>): CFMe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𝐶𝐹𝑀𝑒</m:t>
                        </m:r>
                      </m:num>
                      <m:den>
                        <m:r>
                          <a:rPr lang="es-ES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s-ES" dirty="0" smtClean="0"/>
              </a:p>
              <a:p>
                <a:r>
                  <a:rPr lang="en-US" dirty="0" smtClean="0"/>
                  <a:t>6. </a:t>
                </a:r>
                <a:r>
                  <a:rPr lang="en-US" dirty="0" err="1" smtClean="0"/>
                  <a:t>Coste</a:t>
                </a:r>
                <a:r>
                  <a:rPr lang="en-US" dirty="0" smtClean="0"/>
                  <a:t> Medio (</a:t>
                </a:r>
                <a:r>
                  <a:rPr lang="en-US" dirty="0" err="1" smtClean="0"/>
                  <a:t>CMe</a:t>
                </a:r>
                <a:r>
                  <a:rPr lang="en-US" dirty="0" smtClean="0"/>
                  <a:t>)=</a:t>
                </a:r>
                <a:r>
                  <a:rPr lang="es-ES" dirty="0" smtClean="0"/>
                  <a:t> </a:t>
                </a:r>
                <a:r>
                  <a:rPr lang="es-ES" dirty="0" err="1" smtClean="0"/>
                  <a:t>CMe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𝐶𝑇</m:t>
                        </m:r>
                      </m:num>
                      <m:den>
                        <m:r>
                          <a:rPr lang="es-ES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𝐶𝑉</m:t>
                        </m:r>
                      </m:num>
                      <m:den>
                        <m:r>
                          <a:rPr lang="es-ES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𝐶𝐹</m:t>
                        </m:r>
                      </m:num>
                      <m:den>
                        <m:r>
                          <a:rPr lang="es-ES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7. </a:t>
                </a:r>
                <a:r>
                  <a:rPr lang="en-US" dirty="0" err="1" smtClean="0"/>
                  <a:t>Coste</a:t>
                </a:r>
                <a:r>
                  <a:rPr lang="en-US" dirty="0" smtClean="0"/>
                  <a:t> Marginal (</a:t>
                </a:r>
                <a:r>
                  <a:rPr lang="en-US" dirty="0" err="1" smtClean="0"/>
                  <a:t>CMg</a:t>
                </a:r>
                <a:r>
                  <a:rPr lang="en-US" dirty="0" smtClean="0"/>
                  <a:t>):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incremento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coste</a:t>
                </a:r>
                <a:r>
                  <a:rPr lang="en-US" dirty="0" smtClean="0"/>
                  <a:t> total </a:t>
                </a:r>
                <a:r>
                  <a:rPr lang="en-US" dirty="0" err="1" smtClean="0"/>
                  <a:t>cuando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aumentamos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producida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unidad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CMg</a:t>
                </a:r>
                <a14:m>
                  <m:oMath xmlns:m="http://schemas.openxmlformats.org/officeDocument/2006/math">
                    <m:r>
                      <a:rPr lang="es-ES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0" dirty="0" smtClean="0">
                            <a:latin typeface="Cambria Math"/>
                          </a:rPr>
                          <m:t>Δ</m:t>
                        </m:r>
                        <m:r>
                          <a:rPr lang="es-ES" b="0" i="1" dirty="0" smtClean="0">
                            <a:latin typeface="Cambria Math"/>
                          </a:rPr>
                          <m:t>𝐶𝑇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b="0" i="0" dirty="0" smtClean="0">
                            <a:latin typeface="Cambria Math"/>
                          </a:rPr>
                          <m:t>Δ</m:t>
                        </m:r>
                        <m:r>
                          <a:rPr lang="es-ES" b="0" i="1" dirty="0" smtClean="0"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es-ES" b="0" i="1" dirty="0" smtClean="0">
                        <a:latin typeface="Cambria Math"/>
                      </a:rPr>
                      <m:t> </m:t>
                    </m:r>
                  </m:oMath>
                </a14:m>
                <a:endParaRPr lang="es-ES" b="0" dirty="0" smtClean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9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Definiciones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4. </a:t>
                </a:r>
                <a:r>
                  <a:rPr lang="en-US" dirty="0" err="1" smtClean="0"/>
                  <a:t>Coste</a:t>
                </a:r>
                <a:r>
                  <a:rPr lang="en-US" dirty="0" smtClean="0"/>
                  <a:t> Variable Medio (</a:t>
                </a:r>
                <a:r>
                  <a:rPr lang="en-US" dirty="0" err="1" smtClean="0"/>
                  <a:t>CVMe</a:t>
                </a:r>
                <a:r>
                  <a:rPr lang="en-US" dirty="0" smtClean="0"/>
                  <a:t>): CVMe</a:t>
                </a:r>
                <a14:m>
                  <m:oMath xmlns:m="http://schemas.openxmlformats.org/officeDocument/2006/math">
                    <m:r>
                      <a:rPr lang="es-E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𝐶𝑉</m:t>
                        </m:r>
                      </m:num>
                      <m:den>
                        <m:r>
                          <a:rPr lang="es-ES" b="0" i="1" smtClean="0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5. Average Fixed Cost (</a:t>
                </a:r>
                <a:r>
                  <a:rPr lang="en-US" dirty="0" err="1" smtClean="0"/>
                  <a:t>CFMe</a:t>
                </a:r>
                <a:r>
                  <a:rPr lang="en-US" dirty="0" smtClean="0"/>
                  <a:t>): CFMe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𝐶𝐹𝑀𝑒</m:t>
                        </m:r>
                      </m:num>
                      <m:den>
                        <m:r>
                          <a:rPr lang="es-ES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endParaRPr lang="es-ES" dirty="0" smtClean="0"/>
              </a:p>
              <a:p>
                <a:r>
                  <a:rPr lang="en-US" dirty="0" smtClean="0"/>
                  <a:t>6. </a:t>
                </a:r>
                <a:r>
                  <a:rPr lang="en-US" dirty="0" err="1" smtClean="0"/>
                  <a:t>Coste</a:t>
                </a:r>
                <a:r>
                  <a:rPr lang="en-US" dirty="0" smtClean="0"/>
                  <a:t> Medio (</a:t>
                </a:r>
                <a:r>
                  <a:rPr lang="en-US" dirty="0" err="1" smtClean="0"/>
                  <a:t>CMe</a:t>
                </a:r>
                <a:r>
                  <a:rPr lang="en-US" dirty="0" smtClean="0"/>
                  <a:t>)=</a:t>
                </a:r>
                <a:r>
                  <a:rPr lang="es-ES" dirty="0" smtClean="0"/>
                  <a:t> </a:t>
                </a:r>
                <a:r>
                  <a:rPr lang="es-ES" dirty="0" err="1" smtClean="0"/>
                  <a:t>CMe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𝐶𝑇</m:t>
                        </m:r>
                      </m:num>
                      <m:den>
                        <m:r>
                          <a:rPr lang="es-ES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𝐶𝑉</m:t>
                        </m:r>
                      </m:num>
                      <m:den>
                        <m:r>
                          <a:rPr lang="es-ES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latin typeface="Cambria Math"/>
                          </a:rPr>
                        </m:ctrlPr>
                      </m:fPr>
                      <m:num>
                        <m:r>
                          <a:rPr lang="es-ES" b="0" i="1" smtClean="0">
                            <a:latin typeface="Cambria Math"/>
                          </a:rPr>
                          <m:t>𝐶𝐹</m:t>
                        </m:r>
                      </m:num>
                      <m:den>
                        <m:r>
                          <a:rPr lang="es-ES" i="1">
                            <a:latin typeface="Cambria Math"/>
                          </a:rPr>
                          <m:t>𝑞</m:t>
                        </m:r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7. </a:t>
                </a:r>
                <a:r>
                  <a:rPr lang="en-US" dirty="0" err="1" smtClean="0"/>
                  <a:t>Coste</a:t>
                </a:r>
                <a:r>
                  <a:rPr lang="en-US" dirty="0" smtClean="0"/>
                  <a:t> Marginal (</a:t>
                </a:r>
                <a:r>
                  <a:rPr lang="en-US" dirty="0" err="1" smtClean="0"/>
                  <a:t>CMg</a:t>
                </a:r>
                <a:r>
                  <a:rPr lang="en-US" dirty="0" smtClean="0"/>
                  <a:t>):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incremento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coste</a:t>
                </a:r>
                <a:r>
                  <a:rPr lang="en-US" dirty="0" smtClean="0"/>
                  <a:t> total </a:t>
                </a:r>
                <a:r>
                  <a:rPr lang="en-US" dirty="0" err="1" smtClean="0"/>
                  <a:t>cuando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aumentamos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producida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unidad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CMg</a:t>
                </a:r>
                <a14:m>
                  <m:oMath xmlns:m="http://schemas.openxmlformats.org/officeDocument/2006/math">
                    <m:r>
                      <a:rPr lang="es-ES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ES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b="0" i="0" dirty="0" smtClean="0">
                            <a:latin typeface="Cambria Math"/>
                          </a:rPr>
                          <m:t>Δ</m:t>
                        </m:r>
                        <m:r>
                          <a:rPr lang="es-ES" b="0" i="1" dirty="0" smtClean="0">
                            <a:latin typeface="Cambria Math"/>
                          </a:rPr>
                          <m:t>𝐶𝑇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b="0" i="0" dirty="0" smtClean="0">
                            <a:latin typeface="Cambria Math"/>
                          </a:rPr>
                          <m:t>Δ</m:t>
                        </m:r>
                        <m:r>
                          <a:rPr lang="es-ES" b="0" i="1" dirty="0" smtClean="0">
                            <a:latin typeface="Cambria Math"/>
                          </a:rPr>
                          <m:t>𝑞</m:t>
                        </m:r>
                      </m:den>
                    </m:f>
                    <m:r>
                      <a:rPr lang="es-ES" b="0" i="1" dirty="0" smtClean="0">
                        <a:latin typeface="Cambria Math"/>
                      </a:rPr>
                      <m:t> </m:t>
                    </m:r>
                  </m:oMath>
                </a14:m>
                <a:endParaRPr lang="es-ES" b="0" dirty="0" smtClean="0"/>
              </a:p>
              <a:p>
                <a:pPr marL="0" indent="0">
                  <a:buNone/>
                </a:pPr>
                <a:r>
                  <a:rPr lang="es-ES" dirty="0" smtClean="0"/>
                  <a:t>El coste marginal </a:t>
                </a:r>
                <a:r>
                  <a:rPr lang="es-ES" dirty="0" smtClean="0"/>
                  <a:t>también </a:t>
                </a:r>
                <a:r>
                  <a:rPr lang="es-ES" dirty="0" smtClean="0"/>
                  <a:t>se puede interpretar como el coste de cada unidad producida considerada separadamente.</a:t>
                </a:r>
                <a:endParaRPr lang="es-ES" b="0" dirty="0" smtClean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421" t="-1357" r="-134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369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 las </a:t>
            </a:r>
            <a:r>
              <a:rPr lang="en-US" dirty="0" err="1" smtClean="0"/>
              <a:t>siete</a:t>
            </a:r>
            <a:r>
              <a:rPr lang="en-US" dirty="0" smtClean="0"/>
              <a:t> </a:t>
            </a:r>
            <a:r>
              <a:rPr lang="en-US" dirty="0" err="1" smtClean="0"/>
              <a:t>definiciones</a:t>
            </a:r>
            <a:r>
              <a:rPr lang="en-US" dirty="0" smtClean="0"/>
              <a:t> de </a:t>
            </a:r>
            <a:r>
              <a:rPr lang="en-US" dirty="0" err="1" smtClean="0"/>
              <a:t>coste</a:t>
            </a:r>
            <a:r>
              <a:rPr lang="en-US" dirty="0" smtClean="0"/>
              <a:t>, </a:t>
            </a:r>
            <a:r>
              <a:rPr lang="en-US" dirty="0" err="1" smtClean="0"/>
              <a:t>normalmente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/>
              <a:t> </a:t>
            </a:r>
            <a:r>
              <a:rPr lang="en-US" dirty="0" err="1" smtClean="0"/>
              <a:t>quedaremos</a:t>
            </a:r>
            <a:r>
              <a:rPr lang="en-US" dirty="0" smtClean="0"/>
              <a:t> con </a:t>
            </a:r>
            <a:r>
              <a:rPr lang="en-US" dirty="0" err="1" smtClean="0"/>
              <a:t>tres</a:t>
            </a:r>
            <a:r>
              <a:rPr lang="en-US" dirty="0" smtClean="0"/>
              <a:t> de </a:t>
            </a:r>
            <a:r>
              <a:rPr lang="en-US" dirty="0" err="1" smtClean="0"/>
              <a:t>ellas</a:t>
            </a:r>
            <a:r>
              <a:rPr lang="en-US" dirty="0" smtClean="0"/>
              <a:t> para la </a:t>
            </a:r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Coste</a:t>
            </a:r>
            <a:r>
              <a:rPr lang="en-US" dirty="0" smtClean="0"/>
              <a:t> Marginal</a:t>
            </a:r>
          </a:p>
          <a:p>
            <a:pPr lvl="1"/>
            <a:r>
              <a:rPr lang="en-US" dirty="0" err="1" smtClean="0"/>
              <a:t>Coste</a:t>
            </a:r>
            <a:r>
              <a:rPr lang="en-US" dirty="0" smtClean="0"/>
              <a:t> Medio</a:t>
            </a:r>
          </a:p>
          <a:p>
            <a:pPr lvl="1"/>
            <a:r>
              <a:rPr lang="en-US" dirty="0" err="1" smtClean="0"/>
              <a:t>Coste</a:t>
            </a:r>
            <a:r>
              <a:rPr lang="en-US" dirty="0" smtClean="0"/>
              <a:t> Variable Medio (no lo </a:t>
            </a:r>
            <a:r>
              <a:rPr lang="en-US" dirty="0" err="1" smtClean="0"/>
              <a:t>necesitamos</a:t>
            </a:r>
            <a:r>
              <a:rPr lang="en-US" dirty="0" smtClean="0"/>
              <a:t> </a:t>
            </a:r>
            <a:r>
              <a:rPr lang="en-US" dirty="0" err="1" smtClean="0"/>
              <a:t>siempre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76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Primero </a:t>
            </a:r>
            <a:r>
              <a:rPr lang="en-US" b="1" dirty="0" err="1" smtClean="0">
                <a:solidFill>
                  <a:srgbClr val="0070C0"/>
                </a:solidFill>
              </a:rPr>
              <a:t>representamos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coste</a:t>
            </a:r>
            <a:r>
              <a:rPr lang="en-US" b="1" dirty="0" smtClean="0">
                <a:solidFill>
                  <a:srgbClr val="0070C0"/>
                </a:solidFill>
              </a:rPr>
              <a:t> marginal.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clase</a:t>
            </a:r>
            <a:r>
              <a:rPr lang="en-US" b="1" dirty="0" smtClean="0">
                <a:solidFill>
                  <a:srgbClr val="0070C0"/>
                </a:solidFill>
              </a:rPr>
              <a:t>, el </a:t>
            </a:r>
            <a:r>
              <a:rPr lang="en-US" b="1" dirty="0" err="1" smtClean="0">
                <a:solidFill>
                  <a:srgbClr val="0070C0"/>
                </a:solidFill>
              </a:rPr>
              <a:t>coste</a:t>
            </a:r>
            <a:r>
              <a:rPr lang="en-US" b="1" dirty="0" smtClean="0">
                <a:solidFill>
                  <a:srgbClr val="0070C0"/>
                </a:solidFill>
              </a:rPr>
              <a:t> marginal </a:t>
            </a:r>
            <a:r>
              <a:rPr lang="en-US" b="1" dirty="0" err="1" smtClean="0">
                <a:solidFill>
                  <a:srgbClr val="0070C0"/>
                </a:solidFill>
              </a:rPr>
              <a:t>siempre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tendrá</a:t>
            </a:r>
            <a:r>
              <a:rPr lang="en-US" b="1" dirty="0" smtClean="0">
                <a:solidFill>
                  <a:srgbClr val="0070C0"/>
                </a:solidFill>
              </a:rPr>
              <a:t> la </a:t>
            </a:r>
            <a:r>
              <a:rPr lang="en-US" b="1" dirty="0" err="1" smtClean="0">
                <a:solidFill>
                  <a:srgbClr val="0070C0"/>
                </a:solidFill>
              </a:rPr>
              <a:t>misma</a:t>
            </a:r>
            <a:r>
              <a:rPr lang="en-US" b="1" dirty="0" smtClean="0">
                <a:solidFill>
                  <a:srgbClr val="0070C0"/>
                </a:solidFill>
              </a:rPr>
              <a:t> forma.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Costes</a:t>
            </a:r>
            <a:endParaRPr lang="en-US" sz="20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294214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A </a:t>
            </a:r>
            <a:r>
              <a:rPr lang="en-US" b="1" dirty="0" err="1" smtClean="0">
                <a:solidFill>
                  <a:srgbClr val="0070C0"/>
                </a:solidFill>
              </a:rPr>
              <a:t>continuación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representamos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CMe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coste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medio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siempre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cruza</a:t>
            </a:r>
            <a:r>
              <a:rPr lang="en-US" b="1" dirty="0" smtClean="0">
                <a:solidFill>
                  <a:srgbClr val="0070C0"/>
                </a:solidFill>
              </a:rPr>
              <a:t> con el </a:t>
            </a:r>
            <a:r>
              <a:rPr lang="en-US" b="1" dirty="0" err="1" smtClean="0">
                <a:solidFill>
                  <a:srgbClr val="0070C0"/>
                </a:solidFill>
              </a:rPr>
              <a:t>CMg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Cme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encuentra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punto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mínimo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6336196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99355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Representación</a:t>
            </a:r>
            <a:r>
              <a:rPr lang="en-US" dirty="0" smtClean="0"/>
              <a:t> </a:t>
            </a:r>
            <a:r>
              <a:rPr lang="en-US" dirty="0" err="1" smtClean="0"/>
              <a:t>gráfica</a:t>
            </a:r>
            <a:endParaRPr lang="en-U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1979712" y="1628800"/>
            <a:ext cx="0" cy="33123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1979712" y="4941168"/>
            <a:ext cx="46085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orma libre"/>
          <p:cNvSpPr/>
          <p:nvPr/>
        </p:nvSpPr>
        <p:spPr>
          <a:xfrm>
            <a:off x="2252312" y="2377440"/>
            <a:ext cx="2820202" cy="2366911"/>
          </a:xfrm>
          <a:custGeom>
            <a:avLst/>
            <a:gdLst>
              <a:gd name="connsiteX0" fmla="*/ 0 w 2820202"/>
              <a:gd name="connsiteY0" fmla="*/ 1434164 h 2366911"/>
              <a:gd name="connsiteX1" fmla="*/ 856648 w 2820202"/>
              <a:gd name="connsiteY1" fmla="*/ 2310063 h 2366911"/>
              <a:gd name="connsiteX2" fmla="*/ 2820202 w 2820202"/>
              <a:gd name="connsiteY2" fmla="*/ 0 h 2366911"/>
              <a:gd name="connsiteX3" fmla="*/ 2820202 w 2820202"/>
              <a:gd name="connsiteY3" fmla="*/ 0 h 2366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0202" h="2366911">
                <a:moveTo>
                  <a:pt x="0" y="1434164"/>
                </a:moveTo>
                <a:cubicBezTo>
                  <a:pt x="193307" y="1991627"/>
                  <a:pt x="386614" y="2549090"/>
                  <a:pt x="856648" y="2310063"/>
                </a:cubicBezTo>
                <a:cubicBezTo>
                  <a:pt x="1326682" y="2071036"/>
                  <a:pt x="2820202" y="0"/>
                  <a:pt x="2820202" y="0"/>
                </a:cubicBezTo>
                <a:lnTo>
                  <a:pt x="2820202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CuadroTexto"/>
          <p:cNvSpPr txBox="1"/>
          <p:nvPr/>
        </p:nvSpPr>
        <p:spPr>
          <a:xfrm>
            <a:off x="2699793" y="5445224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A </a:t>
            </a:r>
            <a:r>
              <a:rPr lang="en-US" b="1" dirty="0" err="1" smtClean="0">
                <a:solidFill>
                  <a:srgbClr val="0070C0"/>
                </a:solidFill>
              </a:rPr>
              <a:t>continuación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representamos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CVMe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 The </a:t>
            </a:r>
            <a:r>
              <a:rPr lang="en-US" b="1" dirty="0" err="1" smtClean="0">
                <a:solidFill>
                  <a:srgbClr val="0070C0"/>
                </a:solidFill>
              </a:rPr>
              <a:t>CVMe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está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siempre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por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debajo</a:t>
            </a:r>
            <a:r>
              <a:rPr lang="en-US" b="1" dirty="0" smtClean="0">
                <a:solidFill>
                  <a:srgbClr val="0070C0"/>
                </a:solidFill>
              </a:rPr>
              <a:t> del </a:t>
            </a:r>
            <a:r>
              <a:rPr lang="en-US" b="1" dirty="0" err="1" smtClean="0">
                <a:solidFill>
                  <a:srgbClr val="0070C0"/>
                </a:solidFill>
              </a:rPr>
              <a:t>Cme</a:t>
            </a:r>
            <a:r>
              <a:rPr lang="en-US" b="1" dirty="0" smtClean="0">
                <a:solidFill>
                  <a:srgbClr val="0070C0"/>
                </a:solidFill>
              </a:rPr>
              <a:t>, y </a:t>
            </a:r>
            <a:r>
              <a:rPr lang="en-US" b="1" dirty="0" err="1" smtClean="0">
                <a:solidFill>
                  <a:srgbClr val="0070C0"/>
                </a:solidFill>
              </a:rPr>
              <a:t>también</a:t>
            </a:r>
            <a:r>
              <a:rPr lang="en-US" b="1" dirty="0" smtClean="0">
                <a:solidFill>
                  <a:srgbClr val="0070C0"/>
                </a:solidFill>
              </a:rPr>
              <a:t> se </a:t>
            </a:r>
            <a:r>
              <a:rPr lang="en-US" b="1" dirty="0" err="1" smtClean="0">
                <a:solidFill>
                  <a:srgbClr val="0070C0"/>
                </a:solidFill>
              </a:rPr>
              <a:t>cruza</a:t>
            </a:r>
            <a:r>
              <a:rPr lang="en-US" b="1" dirty="0" smtClean="0">
                <a:solidFill>
                  <a:srgbClr val="0070C0"/>
                </a:solidFill>
              </a:rPr>
              <a:t> con el marginal </a:t>
            </a:r>
            <a:r>
              <a:rPr lang="en-US" b="1" dirty="0" err="1" smtClean="0">
                <a:solidFill>
                  <a:srgbClr val="0070C0"/>
                </a:solidFill>
              </a:rPr>
              <a:t>cuando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CVMe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está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en</a:t>
            </a:r>
            <a:r>
              <a:rPr lang="en-US" b="1" dirty="0" smtClean="0">
                <a:solidFill>
                  <a:srgbClr val="0070C0"/>
                </a:solidFill>
              </a:rPr>
              <a:t> el </a:t>
            </a:r>
            <a:r>
              <a:rPr lang="en-US" b="1" dirty="0" err="1" smtClean="0">
                <a:solidFill>
                  <a:srgbClr val="0070C0"/>
                </a:solidFill>
              </a:rPr>
              <a:t>punto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mínimo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76056" y="21328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CMg</a:t>
            </a:r>
            <a:endParaRPr lang="en-US" dirty="0"/>
          </a:p>
        </p:txBody>
      </p:sp>
      <p:sp>
        <p:nvSpPr>
          <p:cNvPr id="13" name="12 Marcador de contenido"/>
          <p:cNvSpPr txBox="1">
            <a:spLocks noGrp="1"/>
          </p:cNvSpPr>
          <p:nvPr>
            <p:ph sz="quarter" idx="1"/>
          </p:nvPr>
        </p:nvSpPr>
        <p:spPr>
          <a:xfrm>
            <a:off x="1043608" y="1556792"/>
            <a:ext cx="1003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000" dirty="0" smtClean="0"/>
              <a:t>$, </a:t>
            </a:r>
            <a:r>
              <a:rPr lang="en-US" sz="2000" dirty="0" err="1" smtClean="0"/>
              <a:t>Coste</a:t>
            </a:r>
            <a:endParaRPr lang="en-US" sz="2000" dirty="0"/>
          </a:p>
        </p:txBody>
      </p:sp>
      <p:sp>
        <p:nvSpPr>
          <p:cNvPr id="4" name="3 Forma libre"/>
          <p:cNvSpPr/>
          <p:nvPr/>
        </p:nvSpPr>
        <p:spPr>
          <a:xfrm>
            <a:off x="3086080" y="2624272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CuadroTexto"/>
          <p:cNvSpPr txBox="1"/>
          <p:nvPr/>
        </p:nvSpPr>
        <p:spPr>
          <a:xfrm>
            <a:off x="6048164" y="270892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CMe</a:t>
            </a:r>
            <a:endParaRPr lang="en-US" dirty="0"/>
          </a:p>
        </p:txBody>
      </p:sp>
      <p:sp>
        <p:nvSpPr>
          <p:cNvPr id="14" name="13 Forma libre"/>
          <p:cNvSpPr/>
          <p:nvPr/>
        </p:nvSpPr>
        <p:spPr>
          <a:xfrm rot="341818">
            <a:off x="2394570" y="3428101"/>
            <a:ext cx="2926080" cy="1020752"/>
          </a:xfrm>
          <a:custGeom>
            <a:avLst/>
            <a:gdLst>
              <a:gd name="connsiteX0" fmla="*/ 0 w 2926080"/>
              <a:gd name="connsiteY0" fmla="*/ 0 h 1020752"/>
              <a:gd name="connsiteX1" fmla="*/ 1058779 w 2926080"/>
              <a:gd name="connsiteY1" fmla="*/ 1020278 h 1020752"/>
              <a:gd name="connsiteX2" fmla="*/ 2926080 w 2926080"/>
              <a:gd name="connsiteY2" fmla="*/ 144379 h 1020752"/>
              <a:gd name="connsiteX3" fmla="*/ 2926080 w 2926080"/>
              <a:gd name="connsiteY3" fmla="*/ 144379 h 1020752"/>
              <a:gd name="connsiteX4" fmla="*/ 2926080 w 2926080"/>
              <a:gd name="connsiteY4" fmla="*/ 144379 h 1020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26080" h="1020752">
                <a:moveTo>
                  <a:pt x="0" y="0"/>
                </a:moveTo>
                <a:cubicBezTo>
                  <a:pt x="285549" y="498107"/>
                  <a:pt x="571099" y="996215"/>
                  <a:pt x="1058779" y="1020278"/>
                </a:cubicBezTo>
                <a:cubicBezTo>
                  <a:pt x="1546459" y="1044341"/>
                  <a:pt x="2926080" y="144379"/>
                  <a:pt x="2926080" y="144379"/>
                </a:cubicBezTo>
                <a:lnTo>
                  <a:pt x="2926080" y="144379"/>
                </a:lnTo>
                <a:lnTo>
                  <a:pt x="2926080" y="14437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14 CuadroTexto"/>
          <p:cNvSpPr txBox="1"/>
          <p:nvPr/>
        </p:nvSpPr>
        <p:spPr>
          <a:xfrm>
            <a:off x="5220072" y="3789040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CVMe</a:t>
            </a:r>
            <a:endParaRPr lang="en-U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08204" y="493187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54112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Interpretación</a:t>
            </a:r>
            <a:r>
              <a:rPr lang="en-US" dirty="0" smtClean="0"/>
              <a:t> del </a:t>
            </a:r>
            <a:r>
              <a:rPr lang="en-US" dirty="0" err="1" smtClean="0"/>
              <a:t>gráfico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CMg</a:t>
            </a:r>
            <a:r>
              <a:rPr lang="en-US" dirty="0" smtClean="0"/>
              <a:t> </a:t>
            </a:r>
            <a:r>
              <a:rPr lang="en-US" dirty="0" err="1" smtClean="0"/>
              <a:t>cruza</a:t>
            </a:r>
            <a:r>
              <a:rPr lang="en-US" dirty="0" smtClean="0"/>
              <a:t> </a:t>
            </a:r>
            <a:r>
              <a:rPr lang="en-US" dirty="0" err="1" smtClean="0"/>
              <a:t>cruza</a:t>
            </a:r>
            <a:r>
              <a:rPr lang="en-US" dirty="0" smtClean="0"/>
              <a:t> primero el </a:t>
            </a:r>
            <a:r>
              <a:rPr lang="en-US" dirty="0" err="1" smtClean="0"/>
              <a:t>CVMe</a:t>
            </a:r>
            <a:r>
              <a:rPr lang="en-US" dirty="0" smtClean="0"/>
              <a:t> y </a:t>
            </a:r>
            <a:r>
              <a:rPr lang="en-US" dirty="0" err="1" smtClean="0"/>
              <a:t>luego</a:t>
            </a:r>
            <a:r>
              <a:rPr lang="en-US" dirty="0" smtClean="0"/>
              <a:t> el </a:t>
            </a:r>
            <a:r>
              <a:rPr lang="en-US" dirty="0" err="1" smtClean="0"/>
              <a:t>Cme</a:t>
            </a:r>
            <a:r>
              <a:rPr lang="en-US" dirty="0" smtClean="0"/>
              <a:t>, y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cruza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están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punto</a:t>
            </a:r>
            <a:r>
              <a:rPr lang="en-US" dirty="0" smtClean="0"/>
              <a:t> </a:t>
            </a:r>
            <a:r>
              <a:rPr lang="en-US" dirty="0" err="1" smtClean="0"/>
              <a:t>mínimo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decimos</a:t>
            </a:r>
            <a:r>
              <a:rPr lang="en-US" dirty="0" smtClean="0"/>
              <a:t> que el </a:t>
            </a:r>
            <a:r>
              <a:rPr lang="en-US" dirty="0" err="1" smtClean="0"/>
              <a:t>Cme</a:t>
            </a:r>
            <a:r>
              <a:rPr lang="en-US" dirty="0" smtClean="0"/>
              <a:t> o el </a:t>
            </a:r>
            <a:r>
              <a:rPr lang="en-US" dirty="0" err="1" smtClean="0"/>
              <a:t>CVMe</a:t>
            </a:r>
            <a:r>
              <a:rPr lang="en-US" dirty="0" smtClean="0"/>
              <a:t> se </a:t>
            </a:r>
            <a:r>
              <a:rPr lang="en-US" dirty="0" err="1" smtClean="0"/>
              <a:t>encuentran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mínimo</a:t>
            </a:r>
            <a:r>
              <a:rPr lang="en-US" dirty="0" smtClean="0"/>
              <a:t>, </a:t>
            </a:r>
            <a:r>
              <a:rPr lang="en-US" dirty="0" err="1" smtClean="0"/>
              <a:t>es</a:t>
            </a:r>
            <a:r>
              <a:rPr lang="en-US" dirty="0" smtClean="0"/>
              <a:t> lo </a:t>
            </a:r>
            <a:r>
              <a:rPr lang="en-US" dirty="0" err="1" smtClean="0"/>
              <a:t>mismo</a:t>
            </a:r>
            <a:r>
              <a:rPr lang="en-US" dirty="0" smtClean="0"/>
              <a:t> que </a:t>
            </a:r>
            <a:r>
              <a:rPr lang="en-US" dirty="0" err="1" smtClean="0"/>
              <a:t>decir</a:t>
            </a:r>
            <a:r>
              <a:rPr lang="en-US" dirty="0" smtClean="0"/>
              <a:t> que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ahí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el </a:t>
            </a:r>
            <a:r>
              <a:rPr lang="en-US" dirty="0" err="1" smtClean="0"/>
              <a:t>coste</a:t>
            </a:r>
            <a:r>
              <a:rPr lang="en-US" dirty="0" smtClean="0"/>
              <a:t> marginal.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8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Berlin_DIW_2013</Template>
  <TotalTime>699</TotalTime>
  <Words>1284</Words>
  <Application>Microsoft Office PowerPoint</Application>
  <PresentationFormat>Presentación en pantalla (4:3)</PresentationFormat>
  <Paragraphs>212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Intermedio</vt:lpstr>
      <vt:lpstr>Comportamiento de productor: las curvas de coste y el principio del máximo beneficio</vt:lpstr>
      <vt:lpstr>Definiciones</vt:lpstr>
      <vt:lpstr>Definiciones</vt:lpstr>
      <vt:lpstr>Definiciones</vt:lpstr>
      <vt:lpstr>Representación gráfica</vt:lpstr>
      <vt:lpstr>Representación gráfica</vt:lpstr>
      <vt:lpstr>Representación gráfica</vt:lpstr>
      <vt:lpstr>Representación gráfica</vt:lpstr>
      <vt:lpstr>Interpretación del gráfico.</vt:lpstr>
      <vt:lpstr>Ejemplo 1</vt:lpstr>
      <vt:lpstr>Ejemplo 1</vt:lpstr>
      <vt:lpstr>Ejemplo 2</vt:lpstr>
      <vt:lpstr>Ejemplo 2</vt:lpstr>
      <vt:lpstr>Recapitualición sobre la representación gráfica</vt:lpstr>
      <vt:lpstr>¿Qué guía el comportamiento de los productores?</vt:lpstr>
      <vt:lpstr>Prinicipo del máximo del beneficio</vt:lpstr>
      <vt:lpstr>Dos conceptos</vt:lpstr>
      <vt:lpstr>¿Qué cantidad deberíamos producir?</vt:lpstr>
      <vt:lpstr>Condición de máximo beneficio</vt:lpstr>
      <vt:lpstr>La condición de máximo Bº en el gráfico</vt:lpstr>
      <vt:lpstr>Como determinar si la empresa obtiene el máximo beneficio</vt:lpstr>
      <vt:lpstr>Caso 1</vt:lpstr>
      <vt:lpstr>Caso 1</vt:lpstr>
      <vt:lpstr>Caso 2</vt:lpstr>
      <vt:lpstr>Caso 2</vt:lpstr>
      <vt:lpstr>Caso 2</vt:lpstr>
      <vt:lpstr>Caso 2</vt:lpstr>
      <vt:lpstr>Caso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Producers behaviour</dc:title>
  <dc:creator>JAC</dc:creator>
  <cp:lastModifiedBy>user</cp:lastModifiedBy>
  <cp:revision>37</cp:revision>
  <dcterms:created xsi:type="dcterms:W3CDTF">2015-03-08T12:39:15Z</dcterms:created>
  <dcterms:modified xsi:type="dcterms:W3CDTF">2016-03-15T09:54:20Z</dcterms:modified>
</cp:coreProperties>
</file>